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webp" ContentType="image/pn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15"/>
  </p:notesMasterIdLst>
  <p:handoutMasterIdLst>
    <p:handoutMasterId r:id="rId16"/>
  </p:handoutMasterIdLst>
  <p:sldIdLst>
    <p:sldId id="267" r:id="rId2"/>
    <p:sldId id="279" r:id="rId3"/>
    <p:sldId id="280" r:id="rId4"/>
    <p:sldId id="281" r:id="rId5"/>
    <p:sldId id="282" r:id="rId6"/>
    <p:sldId id="285" r:id="rId7"/>
    <p:sldId id="286" r:id="rId8"/>
    <p:sldId id="283" r:id="rId9"/>
    <p:sldId id="287" r:id="rId10"/>
    <p:sldId id="288" r:id="rId11"/>
    <p:sldId id="284" r:id="rId12"/>
    <p:sldId id="289" r:id="rId13"/>
    <p:sldId id="290" r:id="rId14"/>
  </p:sldIdLst>
  <p:sldSz cx="15119350" cy="84963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293583"/>
    <a:srgbClr val="0062A7"/>
    <a:srgbClr val="3EA536"/>
    <a:srgbClr val="009A93"/>
    <a:srgbClr val="E40134"/>
    <a:srgbClr val="5C5B9E"/>
    <a:srgbClr val="FFD500"/>
    <a:srgbClr val="E6007E"/>
    <a:srgbClr val="951B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24"/>
    <p:restoredTop sz="96054"/>
  </p:normalViewPr>
  <p:slideViewPr>
    <p:cSldViewPr snapToGrid="0" snapToObjects="1">
      <p:cViewPr varScale="1">
        <p:scale>
          <a:sx n="76" d="100"/>
          <a:sy n="76" d="100"/>
        </p:scale>
        <p:origin x="189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39F35F-5B63-A54B-A000-D04455DFC9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9EF42-194F-6A40-857B-C56C907E5A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A8138-5707-AA4A-8C85-1F63E17CA1B4}" type="datetimeFigureOut">
              <a:rPr lang="en-US" smtClean="0"/>
              <a:t>3/15/2024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56BAB-3BB6-214C-AEC6-679B9083DE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A9483-3477-0D4E-8C43-A2578310F3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3E669-B23F-D243-BF18-12CF2895D1E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404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2DF5D-30FC-AA4A-AD3E-CA6AE00FE24B}" type="datetimeFigureOut">
              <a:rPr lang="en-US" smtClean="0"/>
              <a:t>3/15/2024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795CE-6FCF-CC4F-885F-F82C060B398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18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19D4E-46D8-FE47-AB72-31E3E9C4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087ACFD-8B8E-C649-91BF-45B82F8DA4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5119350" cy="72310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74138ECE-91F2-F344-9A09-D11B5E407E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7836" y="2428719"/>
            <a:ext cx="11167594" cy="1048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755" b="0" i="0" spc="13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INTERVENTION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39D0B9C9-B73F-8149-B3D6-98B88F3E75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7836" y="3808009"/>
            <a:ext cx="11167594" cy="19182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2900" b="0" i="0" spc="50" baseline="0">
                <a:solidFill>
                  <a:schemeClr val="bg1"/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SOUS-TITRE INTERVENTION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27D820-3340-BA4D-B54E-8617FC6BB6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67541" y="6086476"/>
            <a:ext cx="10717889" cy="614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2400" b="0" i="0" spc="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DATE DU JOUR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513F98-16D3-0848-95C3-F37F644426D2}"/>
              </a:ext>
            </a:extLst>
          </p:cNvPr>
          <p:cNvSpPr/>
          <p:nvPr userDrawn="1"/>
        </p:nvSpPr>
        <p:spPr>
          <a:xfrm>
            <a:off x="0" y="7366000"/>
            <a:ext cx="15119350" cy="113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024485-7425-3B4A-9CE7-287630FD71DA}"/>
              </a:ext>
            </a:extLst>
          </p:cNvPr>
          <p:cNvSpPr/>
          <p:nvPr userDrawn="1"/>
        </p:nvSpPr>
        <p:spPr>
          <a:xfrm>
            <a:off x="13081000" y="7646010"/>
            <a:ext cx="1943100" cy="672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7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EVAS-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E76AD-62A0-D449-91C1-A84809C9A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6A103D-05CF-5B44-B2BD-928DFCAD111D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32326F1-E01E-CB42-9EB1-C452BD5D34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CHAPITRE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0905B3-4BA6-634A-B422-FC9795F9EC65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8DB096-45F4-B54D-AC9D-3CC577BED52A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18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EVAS-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C6104-24D3-D142-9A37-396C36059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0C262B-6274-4949-9B51-2C19676C5418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2CC8466F-7AAE-5F4E-AC0E-350AC75A21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CHAPITRE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7063E8-E3CB-B249-9B49-0C5DBA6C9436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A7AE40-8A19-D943-98D7-683ED98DA02B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76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F6F06-8872-C44E-B119-1A634B221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6A8764-FAEE-6942-948F-708EACA015E4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481EF75B-34CF-5F45-A13A-E18A150B26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IMAGE ET TEXTE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090A5-EBCD-DD42-B6E8-FBBA896A4446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3EA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6F95D5-EC34-3F4B-9EBA-1C2E2E155007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6841D71F-7686-F644-9C9B-59D421614A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819150"/>
            <a:ext cx="5100638" cy="6511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    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D3C3BFE8-81C3-9D4C-936E-FB72010BD5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8958" y="1774511"/>
            <a:ext cx="6255473" cy="5556564"/>
          </a:xfrm>
          <a:prstGeom prst="rect">
            <a:avLst/>
          </a:prstGeom>
        </p:spPr>
        <p:txBody>
          <a:bodyPr>
            <a:noAutofit/>
          </a:bodyPr>
          <a:lstStyle>
            <a:lvl1pPr marL="0" indent="-198900">
              <a:lnSpc>
                <a:spcPct val="100000"/>
              </a:lnSpc>
              <a:spcBef>
                <a:spcPts val="0"/>
              </a:spcBef>
              <a:spcAft>
                <a:spcPts val="2700"/>
              </a:spcAft>
              <a:buClr>
                <a:srgbClr val="636363"/>
              </a:buClr>
              <a:buSzPct val="90000"/>
              <a:buFont typeface="Wingdings" pitchFamily="2" charset="2"/>
              <a:buChar char="§"/>
              <a:defRPr sz="2080" b="0" i="0" kern="1600" baseline="0">
                <a:solidFill>
                  <a:srgbClr val="636363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Sed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congue</a:t>
            </a:r>
            <a:r>
              <a:rPr lang="en-US" dirty="0"/>
              <a:t> ipsum sed,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. Duis non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dictum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mauris</a:t>
            </a:r>
            <a:r>
              <a:rPr lang="en-US" dirty="0"/>
              <a:t> a ligula vestibulum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ac lorem. Vestibulum </a:t>
            </a:r>
            <a:r>
              <a:rPr lang="en-US" dirty="0" err="1"/>
              <a:t>nec</a:t>
            </a:r>
            <a:r>
              <a:rPr lang="en-US" dirty="0"/>
              <a:t> cursus </a:t>
            </a:r>
            <a:r>
              <a:rPr lang="en-US" dirty="0" err="1"/>
              <a:t>sapien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, </a:t>
            </a:r>
            <a:r>
              <a:rPr lang="en-US" dirty="0" err="1"/>
              <a:t>mauris</a:t>
            </a:r>
            <a:r>
              <a:rPr lang="en-US" dirty="0"/>
              <a:t> ac </a:t>
            </a:r>
            <a:r>
              <a:rPr lang="en-US" dirty="0" err="1"/>
              <a:t>aliquet</a:t>
            </a:r>
            <a:r>
              <a:rPr lang="en-US" dirty="0"/>
              <a:t> maximus, </a:t>
            </a:r>
            <a:r>
              <a:rPr lang="en-US" dirty="0" err="1"/>
              <a:t>felis</a:t>
            </a:r>
            <a:r>
              <a:rPr lang="en-US" dirty="0"/>
              <a:t> ipsum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, vel </a:t>
            </a:r>
            <a:r>
              <a:rPr lang="en-US" dirty="0" err="1"/>
              <a:t>commodo</a:t>
            </a:r>
            <a:r>
              <a:rPr lang="en-US" dirty="0"/>
              <a:t> diam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libero.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, in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pharetra et </a:t>
            </a:r>
            <a:r>
              <a:rPr lang="en-US" dirty="0" err="1"/>
              <a:t>augue</a:t>
            </a:r>
            <a:r>
              <a:rPr lang="en-US" dirty="0"/>
              <a:t> pharetra </a:t>
            </a:r>
            <a:r>
              <a:rPr lang="en-US" dirty="0" err="1"/>
              <a:t>ultrices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non mi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. Nunc convallis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vel. </a:t>
            </a:r>
            <a:r>
              <a:rPr lang="en-US" dirty="0" err="1"/>
              <a:t>Proin</a:t>
            </a:r>
            <a:r>
              <a:rPr lang="en-US" dirty="0"/>
              <a:t> dictum, </a:t>
            </a:r>
            <a:r>
              <a:rPr lang="en-US" dirty="0" err="1"/>
              <a:t>lectus</a:t>
            </a:r>
            <a:r>
              <a:rPr lang="en-US" dirty="0"/>
              <a:t> in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dui </a:t>
            </a:r>
            <a:r>
              <a:rPr lang="en-US" dirty="0" err="1"/>
              <a:t>egestas</a:t>
            </a:r>
            <a:r>
              <a:rPr lang="en-US" dirty="0"/>
              <a:t> libero, vitae porta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non magna. </a:t>
            </a:r>
            <a:r>
              <a:rPr lang="en-US" dirty="0" err="1"/>
              <a:t>Vivamus</a:t>
            </a:r>
            <a:r>
              <a:rPr lang="en-US" dirty="0"/>
              <a:t> sed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vitae </a:t>
            </a:r>
            <a:r>
              <a:rPr lang="en-US" dirty="0" err="1"/>
              <a:t>facilisis</a:t>
            </a:r>
            <a:r>
              <a:rPr lang="en-US" dirty="0"/>
              <a:t> et, </a:t>
            </a:r>
            <a:r>
              <a:rPr lang="en-US" dirty="0" err="1"/>
              <a:t>malesuada</a:t>
            </a:r>
            <a:r>
              <a:rPr lang="en-US" dirty="0"/>
              <a:t> a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84327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12E1E-B9B9-7E49-AA3E-22D093486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FB76A3-D500-284C-ACE8-8919A485F782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C237C199-2CAB-DE4F-BE92-85B8A3C988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TEXTE SEUL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65F866-8C3E-0C48-8CA0-15D0F4426A45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3EA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0AF7BA-D944-124E-BA9A-C9244FF68CA7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E4139184-0C6E-2A43-A756-DD0DB375C5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2743" y="1556916"/>
            <a:ext cx="12592957" cy="56383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500"/>
              </a:spcAft>
              <a:buClr>
                <a:srgbClr val="636363"/>
              </a:buClr>
              <a:buSzPct val="280000"/>
              <a:buFont typeface="Wingdings" pitchFamily="2" charset="2"/>
              <a:buNone/>
              <a:defRPr sz="2080" b="0" i="0" kern="1600" baseline="0">
                <a:solidFill>
                  <a:srgbClr val="636363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Sed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congue</a:t>
            </a:r>
            <a:r>
              <a:rPr lang="en-US" dirty="0"/>
              <a:t> ipsum sed,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. Duis non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dictum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mauris</a:t>
            </a:r>
            <a:r>
              <a:rPr lang="en-US" dirty="0"/>
              <a:t> a ligula vestibulum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ac lorem. Vestibulum </a:t>
            </a:r>
            <a:r>
              <a:rPr lang="en-US" dirty="0" err="1"/>
              <a:t>nec</a:t>
            </a:r>
            <a:r>
              <a:rPr lang="en-US" dirty="0"/>
              <a:t> cursus </a:t>
            </a:r>
            <a:r>
              <a:rPr lang="en-US" dirty="0" err="1"/>
              <a:t>sapien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, </a:t>
            </a:r>
            <a:r>
              <a:rPr lang="en-US" dirty="0" err="1"/>
              <a:t>mauris</a:t>
            </a:r>
            <a:r>
              <a:rPr lang="en-US" dirty="0"/>
              <a:t> ac </a:t>
            </a:r>
            <a:r>
              <a:rPr lang="en-US" dirty="0" err="1"/>
              <a:t>aliquet</a:t>
            </a:r>
            <a:r>
              <a:rPr lang="en-US" dirty="0"/>
              <a:t> maximus, </a:t>
            </a:r>
            <a:r>
              <a:rPr lang="en-US" dirty="0" err="1"/>
              <a:t>felis</a:t>
            </a:r>
            <a:r>
              <a:rPr lang="en-US" dirty="0"/>
              <a:t> ipsum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, vel </a:t>
            </a:r>
            <a:r>
              <a:rPr lang="en-US" dirty="0" err="1"/>
              <a:t>commodo</a:t>
            </a:r>
            <a:r>
              <a:rPr lang="en-US" dirty="0"/>
              <a:t> diam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libero.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, in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pharetra et </a:t>
            </a:r>
            <a:r>
              <a:rPr lang="en-US" dirty="0" err="1"/>
              <a:t>augue</a:t>
            </a:r>
            <a:r>
              <a:rPr lang="en-US" dirty="0"/>
              <a:t> pharetra </a:t>
            </a:r>
            <a:r>
              <a:rPr lang="en-US" dirty="0" err="1"/>
              <a:t>ultrices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non mi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. Nunc convallis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vel. </a:t>
            </a:r>
            <a:r>
              <a:rPr lang="en-US" dirty="0" err="1"/>
              <a:t>Proin</a:t>
            </a:r>
            <a:r>
              <a:rPr lang="en-US" dirty="0"/>
              <a:t> dictum, </a:t>
            </a:r>
            <a:r>
              <a:rPr lang="en-US" dirty="0" err="1"/>
              <a:t>lectus</a:t>
            </a:r>
            <a:r>
              <a:rPr lang="en-US" dirty="0"/>
              <a:t> in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dui </a:t>
            </a:r>
            <a:r>
              <a:rPr lang="en-US" dirty="0" err="1"/>
              <a:t>egestas</a:t>
            </a:r>
            <a:r>
              <a:rPr lang="en-US" dirty="0"/>
              <a:t> libero, vitae porta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non magna. </a:t>
            </a:r>
            <a:r>
              <a:rPr lang="en-US" dirty="0" err="1"/>
              <a:t>Vivamus</a:t>
            </a:r>
            <a:r>
              <a:rPr lang="en-US" dirty="0"/>
              <a:t> sed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vitae </a:t>
            </a:r>
            <a:r>
              <a:rPr lang="en-US" dirty="0" err="1"/>
              <a:t>facilisis</a:t>
            </a:r>
            <a:r>
              <a:rPr lang="en-US" dirty="0"/>
              <a:t> et, </a:t>
            </a:r>
            <a:r>
              <a:rPr lang="en-US" dirty="0" err="1"/>
              <a:t>malesuada</a:t>
            </a:r>
            <a:r>
              <a:rPr lang="en-US" dirty="0"/>
              <a:t> a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vitae gravida </a:t>
            </a:r>
            <a:r>
              <a:rPr lang="en-US" dirty="0" err="1"/>
              <a:t>quam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vitae </a:t>
            </a:r>
            <a:r>
              <a:rPr lang="en-US" dirty="0" err="1"/>
              <a:t>volutpat</a:t>
            </a:r>
            <a:r>
              <a:rPr lang="en-US" dirty="0"/>
              <a:t> vestibulum. Sed semper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Sed vel cursus ante.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dolor et,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ante. In </a:t>
            </a:r>
            <a:r>
              <a:rPr lang="en-US" dirty="0" err="1"/>
              <a:t>efficitur</a:t>
            </a:r>
            <a:r>
              <a:rPr lang="en-US" dirty="0"/>
              <a:t> nisi non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sed libero </a:t>
            </a:r>
            <a:r>
              <a:rPr lang="en-US" dirty="0" err="1"/>
              <a:t>lacus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, non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id </a:t>
            </a:r>
            <a:r>
              <a:rPr lang="en-US" dirty="0" err="1"/>
              <a:t>aliquam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9348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E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62866-159A-884A-9D8D-F0535D1D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C76DCF-354F-BF43-A4C4-19C8C37AC59C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3AABDEB9-4DAB-2945-842F-88987361EB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IMAGE SEULE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66F4BF-784A-D147-8730-39A9E0860A75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3EA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963D25-BE5D-1A41-80BD-8976FA10E79D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5">
            <a:extLst>
              <a:ext uri="{FF2B5EF4-FFF2-40B4-BE49-F238E27FC236}">
                <a16:creationId xmlns:a16="http://schemas.microsoft.com/office/drawing/2014/main" id="{0A1FC453-1388-434B-82F0-20D45CA01C2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819457"/>
            <a:ext cx="15119350" cy="7676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300055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IEM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85509-9437-F845-868D-79648BF4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C9C3B86-A931-D14F-B9FD-BA9A7E5544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5119350" cy="50366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 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BAE18B-198D-3C41-8509-C923F3E580FA}"/>
              </a:ext>
            </a:extLst>
          </p:cNvPr>
          <p:cNvGrpSpPr/>
          <p:nvPr userDrawn="1"/>
        </p:nvGrpSpPr>
        <p:grpSpPr>
          <a:xfrm>
            <a:off x="0" y="5041864"/>
            <a:ext cx="15119350" cy="45719"/>
            <a:chOff x="0" y="2256469"/>
            <a:chExt cx="15116176" cy="2122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F2681D1-BD3B-C64D-9180-F44043392473}"/>
                </a:ext>
              </a:extLst>
            </p:cNvPr>
            <p:cNvCxnSpPr/>
            <p:nvPr/>
          </p:nvCxnSpPr>
          <p:spPr>
            <a:xfrm>
              <a:off x="0" y="2277695"/>
              <a:ext cx="15116176" cy="0"/>
            </a:xfrm>
            <a:prstGeom prst="line">
              <a:avLst/>
            </a:prstGeom>
            <a:ln w="22225">
              <a:solidFill>
                <a:srgbClr val="009F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54E12A-2B9E-8943-9AFD-EC32AD8B200D}"/>
                </a:ext>
              </a:extLst>
            </p:cNvPr>
            <p:cNvCxnSpPr/>
            <p:nvPr/>
          </p:nvCxnSpPr>
          <p:spPr>
            <a:xfrm>
              <a:off x="0" y="2256469"/>
              <a:ext cx="15116176" cy="0"/>
            </a:xfrm>
            <a:prstGeom prst="line">
              <a:avLst/>
            </a:prstGeom>
            <a:ln w="22225">
              <a:solidFill>
                <a:srgbClr val="95C1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7897B56-1EF5-D34F-9C65-F1251EF8D8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58466" y="2308797"/>
            <a:ext cx="11167594" cy="2473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6012"/>
              </a:lnSpc>
              <a:spcBef>
                <a:spcPts val="0"/>
              </a:spcBef>
              <a:buNone/>
              <a:defRPr sz="5760" b="0" i="0" spc="8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DEUXIEME TITRE INTERVETION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45640CF5-4973-6040-AB4A-967FE9B163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58466" y="5321820"/>
            <a:ext cx="11167594" cy="15286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60" b="0" i="0" spc="50" baseline="0">
                <a:solidFill>
                  <a:srgbClr val="5C5B9E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CECI EST UN SOUS-TITRE</a:t>
            </a:r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E94802CF-D7FB-6648-B161-99ECC09474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98550" y="0"/>
            <a:ext cx="820800" cy="820800"/>
          </a:xfrm>
          <a:custGeom>
            <a:avLst/>
            <a:gdLst>
              <a:gd name="connsiteX0" fmla="*/ 0 w 820800"/>
              <a:gd name="connsiteY0" fmla="*/ 0 h 820800"/>
              <a:gd name="connsiteX1" fmla="*/ 820800 w 820800"/>
              <a:gd name="connsiteY1" fmla="*/ 0 h 820800"/>
              <a:gd name="connsiteX2" fmla="*/ 820800 w 820800"/>
              <a:gd name="connsiteY2" fmla="*/ 820800 h 820800"/>
              <a:gd name="connsiteX3" fmla="*/ 0 w 820800"/>
              <a:gd name="connsiteY3" fmla="*/ 820800 h 8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800" h="820800">
                <a:moveTo>
                  <a:pt x="0" y="0"/>
                </a:moveTo>
                <a:lnTo>
                  <a:pt x="820800" y="0"/>
                </a:lnTo>
                <a:lnTo>
                  <a:pt x="820800" y="820800"/>
                </a:lnTo>
                <a:lnTo>
                  <a:pt x="0" y="820800"/>
                </a:lnTo>
                <a:close/>
              </a:path>
            </a:pathLst>
          </a:custGeom>
          <a:solidFill>
            <a:srgbClr val="E40134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 spc="50" baseline="0">
                <a:solidFill>
                  <a:srgbClr val="5C5B9E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   </a:t>
            </a:r>
          </a:p>
        </p:txBody>
      </p:sp>
      <p:sp>
        <p:nvSpPr>
          <p:cNvPr id="17" name="Text Placeholder 27">
            <a:extLst>
              <a:ext uri="{FF2B5EF4-FFF2-40B4-BE49-F238E27FC236}">
                <a16:creationId xmlns:a16="http://schemas.microsoft.com/office/drawing/2014/main" id="{785B2051-3A82-CC4A-A430-AD65B52DB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76588" y="0"/>
            <a:ext cx="442762" cy="442762"/>
          </a:xfrm>
          <a:custGeom>
            <a:avLst/>
            <a:gdLst>
              <a:gd name="connsiteX0" fmla="*/ 0 w 442762"/>
              <a:gd name="connsiteY0" fmla="*/ 0 h 442762"/>
              <a:gd name="connsiteX1" fmla="*/ 442762 w 442762"/>
              <a:gd name="connsiteY1" fmla="*/ 0 h 442762"/>
              <a:gd name="connsiteX2" fmla="*/ 442762 w 442762"/>
              <a:gd name="connsiteY2" fmla="*/ 442762 h 442762"/>
              <a:gd name="connsiteX3" fmla="*/ 0 w 442762"/>
              <a:gd name="connsiteY3" fmla="*/ 442762 h 4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762" h="442762">
                <a:moveTo>
                  <a:pt x="0" y="0"/>
                </a:moveTo>
                <a:lnTo>
                  <a:pt x="442762" y="0"/>
                </a:lnTo>
                <a:lnTo>
                  <a:pt x="442762" y="442762"/>
                </a:lnTo>
                <a:lnTo>
                  <a:pt x="0" y="442762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 spc="50" baseline="0">
                <a:solidFill>
                  <a:srgbClr val="5C5B9E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78610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VENAS-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B3029-8273-AF4F-9A5D-6FCDC46D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30EEF0-C3ED-484B-A2ED-F9FA2B9AAD5E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F15A7867-6D71-0840-A194-D9EDD3E1CF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CHAPITRE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727A50-1CAA-634D-AB83-C726A8C4AC34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F3895-D4F3-D44E-A699-28812D3F3474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57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EVAS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34AB6-326F-2441-AA85-FBDD7FAC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1458C1-3E99-9944-97BD-804ED94216E4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4C6ABD86-1E40-F940-AB9E-D0B6328F70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CHAPITRE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9366EC-793A-274A-9AB9-FD8826857B10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F3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2CA57-0341-BD45-8225-897A9E3EE391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387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EVAS-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E86E0-33BB-DA48-9EC5-B7E270CF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686135-5A91-BB42-9C3C-1D57C9E2F141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BEFF1E22-E33F-3A4E-A922-6C20D8C4A0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CHAPITRE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7473B8-0EA9-A24B-9A4D-4B9F5D7FE6FF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951B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A0E324-5E64-BA45-9858-38C4D2080D3C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56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EVAS-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DA89D-C2D2-2F49-A78F-9409FC564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E5C9EE-0F9A-1640-9133-EAB93B1437FF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7101A36-80AE-9D48-B7CD-5546C979F8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CHAPITRE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496EF4-6B45-594B-9907-76AEEBE7DF25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009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F1B418-9333-5B4A-A159-681A07AE7117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07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5E96B-F3D6-934D-8018-BCC94B2C2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855700" y="7646010"/>
            <a:ext cx="906820" cy="450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rgbClr val="0062A7"/>
                </a:solidFill>
                <a:latin typeface="Source Sans Pro SemiBold" panose="020B0503030403020204" pitchFamily="34" charset="0"/>
                <a:ea typeface="Source Sans Pro SemiBold" panose="020B0503030403020204" pitchFamily="34" charset="0"/>
              </a:defRPr>
            </a:lvl1pPr>
          </a:lstStyle>
          <a:p>
            <a:fld id="{6381C85A-5637-A748-87DF-212A165ADA2D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6D0F9492-4B72-C944-96CA-57700EB76951}"/>
              </a:ext>
            </a:extLst>
          </p:cNvPr>
          <p:cNvSpPr txBox="1">
            <a:spLocks/>
          </p:cNvSpPr>
          <p:nvPr userDrawn="1"/>
        </p:nvSpPr>
        <p:spPr>
          <a:xfrm>
            <a:off x="1440289" y="7726641"/>
            <a:ext cx="6434309" cy="4370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13285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1200" b="0" i="0" kern="1200" spc="10" baseline="0">
                <a:solidFill>
                  <a:srgbClr val="0062A7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defRPr>
            </a:lvl1pPr>
            <a:lvl2pPr marL="84963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9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1606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4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8248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4891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533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8176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4818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1461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200" dirty="0" smtClean="0"/>
              <a:t>Machine learning techniques for high-throughout analyses of TR-PES measurements</a:t>
            </a:r>
            <a:endParaRPr lang="en-US" sz="1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6E0283-7DB6-5E41-A215-B305036A8BEB}"/>
              </a:ext>
            </a:extLst>
          </p:cNvPr>
          <p:cNvGrpSpPr/>
          <p:nvPr userDrawn="1"/>
        </p:nvGrpSpPr>
        <p:grpSpPr>
          <a:xfrm>
            <a:off x="432383" y="7758125"/>
            <a:ext cx="710618" cy="166673"/>
            <a:chOff x="2323728" y="2986415"/>
            <a:chExt cx="16241758" cy="380944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7285CFB-8844-2749-8A24-12F3C04E6216}"/>
                </a:ext>
              </a:extLst>
            </p:cNvPr>
            <p:cNvSpPr/>
            <p:nvPr/>
          </p:nvSpPr>
          <p:spPr>
            <a:xfrm>
              <a:off x="7680331" y="3022068"/>
              <a:ext cx="10885155" cy="3773791"/>
            </a:xfrm>
            <a:custGeom>
              <a:avLst/>
              <a:gdLst>
                <a:gd name="connsiteX0" fmla="*/ 2697754 w 10885155"/>
                <a:gd name="connsiteY0" fmla="*/ 791795 h 3773791"/>
                <a:gd name="connsiteX1" fmla="*/ 2697754 w 10885155"/>
                <a:gd name="connsiteY1" fmla="*/ 1815664 h 3773791"/>
                <a:gd name="connsiteX2" fmla="*/ 3145698 w 10885155"/>
                <a:gd name="connsiteY2" fmla="*/ 1815664 h 3773791"/>
                <a:gd name="connsiteX3" fmla="*/ 3192144 w 10885155"/>
                <a:gd name="connsiteY3" fmla="*/ 1814057 h 3773791"/>
                <a:gd name="connsiteX4" fmla="*/ 3236171 w 10885155"/>
                <a:gd name="connsiteY4" fmla="*/ 1809304 h 3773791"/>
                <a:gd name="connsiteX5" fmla="*/ 3277782 w 10885155"/>
                <a:gd name="connsiteY5" fmla="*/ 1801502 h 3773791"/>
                <a:gd name="connsiteX6" fmla="*/ 3316982 w 10885155"/>
                <a:gd name="connsiteY6" fmla="*/ 1790751 h 3773791"/>
                <a:gd name="connsiteX7" fmla="*/ 3353775 w 10885155"/>
                <a:gd name="connsiteY7" fmla="*/ 1777151 h 3773791"/>
                <a:gd name="connsiteX8" fmla="*/ 3388165 w 10885155"/>
                <a:gd name="connsiteY8" fmla="*/ 1760799 h 3773791"/>
                <a:gd name="connsiteX9" fmla="*/ 3420156 w 10885155"/>
                <a:gd name="connsiteY9" fmla="*/ 1741796 h 3773791"/>
                <a:gd name="connsiteX10" fmla="*/ 3449752 w 10885155"/>
                <a:gd name="connsiteY10" fmla="*/ 1720240 h 3773791"/>
                <a:gd name="connsiteX11" fmla="*/ 3476957 w 10885155"/>
                <a:gd name="connsiteY11" fmla="*/ 1696230 h 3773791"/>
                <a:gd name="connsiteX12" fmla="*/ 3501775 w 10885155"/>
                <a:gd name="connsiteY12" fmla="*/ 1669865 h 3773791"/>
                <a:gd name="connsiteX13" fmla="*/ 3524210 w 10885155"/>
                <a:gd name="connsiteY13" fmla="*/ 1641244 h 3773791"/>
                <a:gd name="connsiteX14" fmla="*/ 3544267 w 10885155"/>
                <a:gd name="connsiteY14" fmla="*/ 1610467 h 3773791"/>
                <a:gd name="connsiteX15" fmla="*/ 3561949 w 10885155"/>
                <a:gd name="connsiteY15" fmla="*/ 1577631 h 3773791"/>
                <a:gd name="connsiteX16" fmla="*/ 3577260 w 10885155"/>
                <a:gd name="connsiteY16" fmla="*/ 1542837 h 3773791"/>
                <a:gd name="connsiteX17" fmla="*/ 3590204 w 10885155"/>
                <a:gd name="connsiteY17" fmla="*/ 1506183 h 3773791"/>
                <a:gd name="connsiteX18" fmla="*/ 3600786 w 10885155"/>
                <a:gd name="connsiteY18" fmla="*/ 1467768 h 3773791"/>
                <a:gd name="connsiteX19" fmla="*/ 3609009 w 10885155"/>
                <a:gd name="connsiteY19" fmla="*/ 1427692 h 3773791"/>
                <a:gd name="connsiteX20" fmla="*/ 3614877 w 10885155"/>
                <a:gd name="connsiteY20" fmla="*/ 1386053 h 3773791"/>
                <a:gd name="connsiteX21" fmla="*/ 3618396 w 10885155"/>
                <a:gd name="connsiteY21" fmla="*/ 1342950 h 3773791"/>
                <a:gd name="connsiteX22" fmla="*/ 3619568 w 10885155"/>
                <a:gd name="connsiteY22" fmla="*/ 1298483 h 3773791"/>
                <a:gd name="connsiteX23" fmla="*/ 3618398 w 10885155"/>
                <a:gd name="connsiteY23" fmla="*/ 1254071 h 3773791"/>
                <a:gd name="connsiteX24" fmla="*/ 3614893 w 10885155"/>
                <a:gd name="connsiteY24" fmla="*/ 1211170 h 3773791"/>
                <a:gd name="connsiteX25" fmla="*/ 3609061 w 10885155"/>
                <a:gd name="connsiteY25" fmla="*/ 1169863 h 3773791"/>
                <a:gd name="connsiteX26" fmla="*/ 3600910 w 10885155"/>
                <a:gd name="connsiteY26" fmla="*/ 1130231 h 3773791"/>
                <a:gd name="connsiteX27" fmla="*/ 3590447 w 10885155"/>
                <a:gd name="connsiteY27" fmla="*/ 1092359 h 3773791"/>
                <a:gd name="connsiteX28" fmla="*/ 3577680 w 10885155"/>
                <a:gd name="connsiteY28" fmla="*/ 1056330 h 3773791"/>
                <a:gd name="connsiteX29" fmla="*/ 3562617 w 10885155"/>
                <a:gd name="connsiteY29" fmla="*/ 1022225 h 3773791"/>
                <a:gd name="connsiteX30" fmla="*/ 3545264 w 10885155"/>
                <a:gd name="connsiteY30" fmla="*/ 990128 h 3773791"/>
                <a:gd name="connsiteX31" fmla="*/ 3525631 w 10885155"/>
                <a:gd name="connsiteY31" fmla="*/ 960123 h 3773791"/>
                <a:gd name="connsiteX32" fmla="*/ 3503723 w 10885155"/>
                <a:gd name="connsiteY32" fmla="*/ 932292 h 3773791"/>
                <a:gd name="connsiteX33" fmla="*/ 3479550 w 10885155"/>
                <a:gd name="connsiteY33" fmla="*/ 906717 h 3773791"/>
                <a:gd name="connsiteX34" fmla="*/ 3453118 w 10885155"/>
                <a:gd name="connsiteY34" fmla="*/ 883482 h 3773791"/>
                <a:gd name="connsiteX35" fmla="*/ 3424436 w 10885155"/>
                <a:gd name="connsiteY35" fmla="*/ 862671 h 3773791"/>
                <a:gd name="connsiteX36" fmla="*/ 3393511 w 10885155"/>
                <a:gd name="connsiteY36" fmla="*/ 844364 h 3773791"/>
                <a:gd name="connsiteX37" fmla="*/ 3360350 w 10885155"/>
                <a:gd name="connsiteY37" fmla="*/ 828647 h 3773791"/>
                <a:gd name="connsiteX38" fmla="*/ 3324962 w 10885155"/>
                <a:gd name="connsiteY38" fmla="*/ 815602 h 3773791"/>
                <a:gd name="connsiteX39" fmla="*/ 3287353 w 10885155"/>
                <a:gd name="connsiteY39" fmla="*/ 805311 h 3773791"/>
                <a:gd name="connsiteX40" fmla="*/ 3247532 w 10885155"/>
                <a:gd name="connsiteY40" fmla="*/ 797857 h 3773791"/>
                <a:gd name="connsiteX41" fmla="*/ 3205506 w 10885155"/>
                <a:gd name="connsiteY41" fmla="*/ 793324 h 3773791"/>
                <a:gd name="connsiteX42" fmla="*/ 3161283 w 10885155"/>
                <a:gd name="connsiteY42" fmla="*/ 791795 h 3773791"/>
                <a:gd name="connsiteX43" fmla="*/ 4619761 w 10885155"/>
                <a:gd name="connsiteY43" fmla="*/ 59 h 3773791"/>
                <a:gd name="connsiteX44" fmla="*/ 5609312 w 10885155"/>
                <a:gd name="connsiteY44" fmla="*/ 59 h 3773791"/>
                <a:gd name="connsiteX45" fmla="*/ 6265422 w 10885155"/>
                <a:gd name="connsiteY45" fmla="*/ 2148214 h 3773791"/>
                <a:gd name="connsiteX46" fmla="*/ 6276321 w 10885155"/>
                <a:gd name="connsiteY46" fmla="*/ 2184769 h 3773791"/>
                <a:gd name="connsiteX47" fmla="*/ 6287093 w 10885155"/>
                <a:gd name="connsiteY47" fmla="*/ 2222925 h 3773791"/>
                <a:gd name="connsiteX48" fmla="*/ 6297691 w 10885155"/>
                <a:gd name="connsiteY48" fmla="*/ 2262305 h 3773791"/>
                <a:gd name="connsiteX49" fmla="*/ 6308068 w 10885155"/>
                <a:gd name="connsiteY49" fmla="*/ 2302534 h 3773791"/>
                <a:gd name="connsiteX50" fmla="*/ 6318177 w 10885155"/>
                <a:gd name="connsiteY50" fmla="*/ 2343236 h 3773791"/>
                <a:gd name="connsiteX51" fmla="*/ 6327972 w 10885155"/>
                <a:gd name="connsiteY51" fmla="*/ 2384035 h 3773791"/>
                <a:gd name="connsiteX52" fmla="*/ 6337406 w 10885155"/>
                <a:gd name="connsiteY52" fmla="*/ 2424556 h 3773791"/>
                <a:gd name="connsiteX53" fmla="*/ 6346433 w 10885155"/>
                <a:gd name="connsiteY53" fmla="*/ 2464423 h 3773791"/>
                <a:gd name="connsiteX54" fmla="*/ 6355006 w 10885155"/>
                <a:gd name="connsiteY54" fmla="*/ 2503259 h 3773791"/>
                <a:gd name="connsiteX55" fmla="*/ 6363077 w 10885155"/>
                <a:gd name="connsiteY55" fmla="*/ 2540690 h 3773791"/>
                <a:gd name="connsiteX56" fmla="*/ 6370602 w 10885155"/>
                <a:gd name="connsiteY56" fmla="*/ 2576339 h 3773791"/>
                <a:gd name="connsiteX57" fmla="*/ 6377532 w 10885155"/>
                <a:gd name="connsiteY57" fmla="*/ 2609831 h 3773791"/>
                <a:gd name="connsiteX58" fmla="*/ 6383822 w 10885155"/>
                <a:gd name="connsiteY58" fmla="*/ 2640790 h 3773791"/>
                <a:gd name="connsiteX59" fmla="*/ 6389425 w 10885155"/>
                <a:gd name="connsiteY59" fmla="*/ 2668840 h 3773791"/>
                <a:gd name="connsiteX60" fmla="*/ 6394293 w 10885155"/>
                <a:gd name="connsiteY60" fmla="*/ 2693606 h 3773791"/>
                <a:gd name="connsiteX61" fmla="*/ 6401642 w 10885155"/>
                <a:gd name="connsiteY61" fmla="*/ 2731781 h 3773791"/>
                <a:gd name="connsiteX62" fmla="*/ 6405994 w 10885155"/>
                <a:gd name="connsiteY62" fmla="*/ 2755016 h 3773791"/>
                <a:gd name="connsiteX63" fmla="*/ 6416484 w 10885155"/>
                <a:gd name="connsiteY63" fmla="*/ 2755016 h 3773791"/>
                <a:gd name="connsiteX64" fmla="*/ 6426154 w 10885155"/>
                <a:gd name="connsiteY64" fmla="*/ 2702319 h 3773791"/>
                <a:gd name="connsiteX65" fmla="*/ 6434914 w 10885155"/>
                <a:gd name="connsiteY65" fmla="*/ 2654707 h 3773791"/>
                <a:gd name="connsiteX66" fmla="*/ 6442869 w 10885155"/>
                <a:gd name="connsiteY66" fmla="*/ 2611723 h 3773791"/>
                <a:gd name="connsiteX67" fmla="*/ 6450123 w 10885155"/>
                <a:gd name="connsiteY67" fmla="*/ 2572913 h 3773791"/>
                <a:gd name="connsiteX68" fmla="*/ 6462955 w 10885155"/>
                <a:gd name="connsiteY68" fmla="*/ 2505993 h 3773791"/>
                <a:gd name="connsiteX69" fmla="*/ 6474253 w 10885155"/>
                <a:gd name="connsiteY69" fmla="*/ 2450307 h 3773791"/>
                <a:gd name="connsiteX70" fmla="*/ 6484860 w 10885155"/>
                <a:gd name="connsiteY70" fmla="*/ 2402214 h 3773791"/>
                <a:gd name="connsiteX71" fmla="*/ 6495619 w 10885155"/>
                <a:gd name="connsiteY71" fmla="*/ 2358074 h 3773791"/>
                <a:gd name="connsiteX72" fmla="*/ 6507376 w 10885155"/>
                <a:gd name="connsiteY72" fmla="*/ 2314244 h 3773791"/>
                <a:gd name="connsiteX73" fmla="*/ 6520971 w 10885155"/>
                <a:gd name="connsiteY73" fmla="*/ 2267084 h 3773791"/>
                <a:gd name="connsiteX74" fmla="*/ 6537250 w 10885155"/>
                <a:gd name="connsiteY74" fmla="*/ 2212955 h 3773791"/>
                <a:gd name="connsiteX75" fmla="*/ 6557056 w 10885155"/>
                <a:gd name="connsiteY75" fmla="*/ 2148214 h 3773791"/>
                <a:gd name="connsiteX76" fmla="*/ 7223656 w 10885155"/>
                <a:gd name="connsiteY76" fmla="*/ 59 h 3773791"/>
                <a:gd name="connsiteX77" fmla="*/ 8197623 w 10885155"/>
                <a:gd name="connsiteY77" fmla="*/ 59 h 3773791"/>
                <a:gd name="connsiteX78" fmla="*/ 6885111 w 10885155"/>
                <a:gd name="connsiteY78" fmla="*/ 3773791 h 3773791"/>
                <a:gd name="connsiteX79" fmla="*/ 5937367 w 10885155"/>
                <a:gd name="connsiteY79" fmla="*/ 3773791 h 3773791"/>
                <a:gd name="connsiteX80" fmla="*/ 1786428 w 10885155"/>
                <a:gd name="connsiteY80" fmla="*/ 59 h 3773791"/>
                <a:gd name="connsiteX81" fmla="*/ 3333177 w 10885155"/>
                <a:gd name="connsiteY81" fmla="*/ 59 h 3773791"/>
                <a:gd name="connsiteX82" fmla="*/ 3439965 w 10885155"/>
                <a:gd name="connsiteY82" fmla="*/ 4057 h 3773791"/>
                <a:gd name="connsiteX83" fmla="*/ 3543047 w 10885155"/>
                <a:gd name="connsiteY83" fmla="*/ 15892 h 3773791"/>
                <a:gd name="connsiteX84" fmla="*/ 3642234 w 10885155"/>
                <a:gd name="connsiteY84" fmla="*/ 35327 h 3773791"/>
                <a:gd name="connsiteX85" fmla="*/ 3737332 w 10885155"/>
                <a:gd name="connsiteY85" fmla="*/ 62125 h 3773791"/>
                <a:gd name="connsiteX86" fmla="*/ 3828150 w 10885155"/>
                <a:gd name="connsiteY86" fmla="*/ 96047 h 3773791"/>
                <a:gd name="connsiteX87" fmla="*/ 3914497 w 10885155"/>
                <a:gd name="connsiteY87" fmla="*/ 136858 h 3773791"/>
                <a:gd name="connsiteX88" fmla="*/ 3996182 w 10885155"/>
                <a:gd name="connsiteY88" fmla="*/ 184318 h 3773791"/>
                <a:gd name="connsiteX89" fmla="*/ 4073012 w 10885155"/>
                <a:gd name="connsiteY89" fmla="*/ 238192 h 3773791"/>
                <a:gd name="connsiteX90" fmla="*/ 4144797 w 10885155"/>
                <a:gd name="connsiteY90" fmla="*/ 298241 h 3773791"/>
                <a:gd name="connsiteX91" fmla="*/ 4211344 w 10885155"/>
                <a:gd name="connsiteY91" fmla="*/ 364229 h 3773791"/>
                <a:gd name="connsiteX92" fmla="*/ 4272462 w 10885155"/>
                <a:gd name="connsiteY92" fmla="*/ 435917 h 3773791"/>
                <a:gd name="connsiteX93" fmla="*/ 4327960 w 10885155"/>
                <a:gd name="connsiteY93" fmla="*/ 513069 h 3773791"/>
                <a:gd name="connsiteX94" fmla="*/ 4377646 w 10885155"/>
                <a:gd name="connsiteY94" fmla="*/ 595447 h 3773791"/>
                <a:gd name="connsiteX95" fmla="*/ 4421329 w 10885155"/>
                <a:gd name="connsiteY95" fmla="*/ 682814 h 3773791"/>
                <a:gd name="connsiteX96" fmla="*/ 4458817 w 10885155"/>
                <a:gd name="connsiteY96" fmla="*/ 774932 h 3773791"/>
                <a:gd name="connsiteX97" fmla="*/ 4489918 w 10885155"/>
                <a:gd name="connsiteY97" fmla="*/ 871564 h 3773791"/>
                <a:gd name="connsiteX98" fmla="*/ 4514441 w 10885155"/>
                <a:gd name="connsiteY98" fmla="*/ 972472 h 3773791"/>
                <a:gd name="connsiteX99" fmla="*/ 4532195 w 10885155"/>
                <a:gd name="connsiteY99" fmla="*/ 1077420 h 3773791"/>
                <a:gd name="connsiteX100" fmla="*/ 4542988 w 10885155"/>
                <a:gd name="connsiteY100" fmla="*/ 1186169 h 3773791"/>
                <a:gd name="connsiteX101" fmla="*/ 4546628 w 10885155"/>
                <a:gd name="connsiteY101" fmla="*/ 1298483 h 3773791"/>
                <a:gd name="connsiteX102" fmla="*/ 4542988 w 10885155"/>
                <a:gd name="connsiteY102" fmla="*/ 1410852 h 3773791"/>
                <a:gd name="connsiteX103" fmla="*/ 4532195 w 10885155"/>
                <a:gd name="connsiteY103" fmla="*/ 1519803 h 3773791"/>
                <a:gd name="connsiteX104" fmla="*/ 4514441 w 10885155"/>
                <a:gd name="connsiteY104" fmla="*/ 1625082 h 3773791"/>
                <a:gd name="connsiteX105" fmla="*/ 4489918 w 10885155"/>
                <a:gd name="connsiteY105" fmla="*/ 1726435 h 3773791"/>
                <a:gd name="connsiteX106" fmla="*/ 4458817 w 10885155"/>
                <a:gd name="connsiteY106" fmla="*/ 1823609 h 3773791"/>
                <a:gd name="connsiteX107" fmla="*/ 4421329 w 10885155"/>
                <a:gd name="connsiteY107" fmla="*/ 1916352 h 3773791"/>
                <a:gd name="connsiteX108" fmla="*/ 4377646 w 10885155"/>
                <a:gd name="connsiteY108" fmla="*/ 2004408 h 3773791"/>
                <a:gd name="connsiteX109" fmla="*/ 4327960 w 10885155"/>
                <a:gd name="connsiteY109" fmla="*/ 2087525 h 3773791"/>
                <a:gd name="connsiteX110" fmla="*/ 4272462 w 10885155"/>
                <a:gd name="connsiteY110" fmla="*/ 2165449 h 3773791"/>
                <a:gd name="connsiteX111" fmla="*/ 4211344 w 10885155"/>
                <a:gd name="connsiteY111" fmla="*/ 2237927 h 3773791"/>
                <a:gd name="connsiteX112" fmla="*/ 4144797 w 10885155"/>
                <a:gd name="connsiteY112" fmla="*/ 2304705 h 3773791"/>
                <a:gd name="connsiteX113" fmla="*/ 4073012 w 10885155"/>
                <a:gd name="connsiteY113" fmla="*/ 2365530 h 3773791"/>
                <a:gd name="connsiteX114" fmla="*/ 3996182 w 10885155"/>
                <a:gd name="connsiteY114" fmla="*/ 2420148 h 3773791"/>
                <a:gd name="connsiteX115" fmla="*/ 3914497 w 10885155"/>
                <a:gd name="connsiteY115" fmla="*/ 2468306 h 3773791"/>
                <a:gd name="connsiteX116" fmla="*/ 3828150 w 10885155"/>
                <a:gd name="connsiteY116" fmla="*/ 2509751 h 3773791"/>
                <a:gd name="connsiteX117" fmla="*/ 3737332 w 10885155"/>
                <a:gd name="connsiteY117" fmla="*/ 2544228 h 3773791"/>
                <a:gd name="connsiteX118" fmla="*/ 3642234 w 10885155"/>
                <a:gd name="connsiteY118" fmla="*/ 2571485 h 3773791"/>
                <a:gd name="connsiteX119" fmla="*/ 3543047 w 10885155"/>
                <a:gd name="connsiteY119" fmla="*/ 2591269 h 3773791"/>
                <a:gd name="connsiteX120" fmla="*/ 3439965 w 10885155"/>
                <a:gd name="connsiteY120" fmla="*/ 2603324 h 3773791"/>
                <a:gd name="connsiteX121" fmla="*/ 3333177 w 10885155"/>
                <a:gd name="connsiteY121" fmla="*/ 2607399 h 3773791"/>
                <a:gd name="connsiteX122" fmla="*/ 2697754 w 10885155"/>
                <a:gd name="connsiteY122" fmla="*/ 2607399 h 3773791"/>
                <a:gd name="connsiteX123" fmla="*/ 2697754 w 10885155"/>
                <a:gd name="connsiteY123" fmla="*/ 3773791 h 3773791"/>
                <a:gd name="connsiteX124" fmla="*/ 1786428 w 10885155"/>
                <a:gd name="connsiteY124" fmla="*/ 3773791 h 3773791"/>
                <a:gd name="connsiteX125" fmla="*/ 0 w 10885155"/>
                <a:gd name="connsiteY125" fmla="*/ 59 h 3773791"/>
                <a:gd name="connsiteX126" fmla="*/ 911322 w 10885155"/>
                <a:gd name="connsiteY126" fmla="*/ 59 h 3773791"/>
                <a:gd name="connsiteX127" fmla="*/ 911322 w 10885155"/>
                <a:gd name="connsiteY127" fmla="*/ 3773791 h 3773791"/>
                <a:gd name="connsiteX128" fmla="*/ 736284 w 10885155"/>
                <a:gd name="connsiteY128" fmla="*/ 3773791 h 3773791"/>
                <a:gd name="connsiteX129" fmla="*/ 675905 w 10885155"/>
                <a:gd name="connsiteY129" fmla="*/ 3771318 h 3773791"/>
                <a:gd name="connsiteX130" fmla="*/ 616869 w 10885155"/>
                <a:gd name="connsiteY130" fmla="*/ 3764026 h 3773791"/>
                <a:gd name="connsiteX131" fmla="*/ 559365 w 10885155"/>
                <a:gd name="connsiteY131" fmla="*/ 3752107 h 3773791"/>
                <a:gd name="connsiteX132" fmla="*/ 503583 w 10885155"/>
                <a:gd name="connsiteY132" fmla="*/ 3735753 h 3773791"/>
                <a:gd name="connsiteX133" fmla="*/ 449713 w 10885155"/>
                <a:gd name="connsiteY133" fmla="*/ 3715157 h 3773791"/>
                <a:gd name="connsiteX134" fmla="*/ 397944 w 10885155"/>
                <a:gd name="connsiteY134" fmla="*/ 3690510 h 3773791"/>
                <a:gd name="connsiteX135" fmla="*/ 348466 w 10885155"/>
                <a:gd name="connsiteY135" fmla="*/ 3662004 h 3773791"/>
                <a:gd name="connsiteX136" fmla="*/ 301469 w 10885155"/>
                <a:gd name="connsiteY136" fmla="*/ 3629831 h 3773791"/>
                <a:gd name="connsiteX137" fmla="*/ 257141 w 10885155"/>
                <a:gd name="connsiteY137" fmla="*/ 3594183 h 3773791"/>
                <a:gd name="connsiteX138" fmla="*/ 215674 w 10885155"/>
                <a:gd name="connsiteY138" fmla="*/ 3555252 h 3773791"/>
                <a:gd name="connsiteX139" fmla="*/ 177256 w 10885155"/>
                <a:gd name="connsiteY139" fmla="*/ 3513231 h 3773791"/>
                <a:gd name="connsiteX140" fmla="*/ 142076 w 10885155"/>
                <a:gd name="connsiteY140" fmla="*/ 3468310 h 3773791"/>
                <a:gd name="connsiteX141" fmla="*/ 110326 w 10885155"/>
                <a:gd name="connsiteY141" fmla="*/ 3420683 h 3773791"/>
                <a:gd name="connsiteX142" fmla="*/ 82193 w 10885155"/>
                <a:gd name="connsiteY142" fmla="*/ 3370540 h 3773791"/>
                <a:gd name="connsiteX143" fmla="*/ 57868 w 10885155"/>
                <a:gd name="connsiteY143" fmla="*/ 3318074 h 3773791"/>
                <a:gd name="connsiteX144" fmla="*/ 37541 w 10885155"/>
                <a:gd name="connsiteY144" fmla="*/ 3263478 h 3773791"/>
                <a:gd name="connsiteX145" fmla="*/ 21401 w 10885155"/>
                <a:gd name="connsiteY145" fmla="*/ 3206942 h 3773791"/>
                <a:gd name="connsiteX146" fmla="*/ 9638 w 10885155"/>
                <a:gd name="connsiteY146" fmla="*/ 3148659 h 3773791"/>
                <a:gd name="connsiteX147" fmla="*/ 2441 w 10885155"/>
                <a:gd name="connsiteY147" fmla="*/ 3088821 h 3773791"/>
                <a:gd name="connsiteX148" fmla="*/ 0 w 10885155"/>
                <a:gd name="connsiteY148" fmla="*/ 3027619 h 3773791"/>
                <a:gd name="connsiteX149" fmla="*/ 8604072 w 10885155"/>
                <a:gd name="connsiteY149" fmla="*/ 0 h 3773791"/>
                <a:gd name="connsiteX150" fmla="*/ 10885155 w 10885155"/>
                <a:gd name="connsiteY150" fmla="*/ 0 h 3773791"/>
                <a:gd name="connsiteX151" fmla="*/ 10885155 w 10885155"/>
                <a:gd name="connsiteY151" fmla="*/ 791880 h 3773791"/>
                <a:gd name="connsiteX152" fmla="*/ 9515393 w 10885155"/>
                <a:gd name="connsiteY152" fmla="*/ 791880 h 3773791"/>
                <a:gd name="connsiteX153" fmla="*/ 9515393 w 10885155"/>
                <a:gd name="connsiteY153" fmla="*/ 1583467 h 3773791"/>
                <a:gd name="connsiteX154" fmla="*/ 10650765 w 10885155"/>
                <a:gd name="connsiteY154" fmla="*/ 1583467 h 3773791"/>
                <a:gd name="connsiteX155" fmla="*/ 10650765 w 10885155"/>
                <a:gd name="connsiteY155" fmla="*/ 2375198 h 3773791"/>
                <a:gd name="connsiteX156" fmla="*/ 9515393 w 10885155"/>
                <a:gd name="connsiteY156" fmla="*/ 2375198 h 3773791"/>
                <a:gd name="connsiteX157" fmla="*/ 9515393 w 10885155"/>
                <a:gd name="connsiteY157" fmla="*/ 3773732 h 3773791"/>
                <a:gd name="connsiteX158" fmla="*/ 8604072 w 10885155"/>
                <a:gd name="connsiteY158" fmla="*/ 3773732 h 377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10885155" h="3773791">
                  <a:moveTo>
                    <a:pt x="2697754" y="791795"/>
                  </a:moveTo>
                  <a:lnTo>
                    <a:pt x="2697754" y="1815664"/>
                  </a:lnTo>
                  <a:lnTo>
                    <a:pt x="3145698" y="1815664"/>
                  </a:lnTo>
                  <a:lnTo>
                    <a:pt x="3192144" y="1814057"/>
                  </a:lnTo>
                  <a:lnTo>
                    <a:pt x="3236171" y="1809304"/>
                  </a:lnTo>
                  <a:lnTo>
                    <a:pt x="3277782" y="1801502"/>
                  </a:lnTo>
                  <a:lnTo>
                    <a:pt x="3316982" y="1790751"/>
                  </a:lnTo>
                  <a:lnTo>
                    <a:pt x="3353775" y="1777151"/>
                  </a:lnTo>
                  <a:lnTo>
                    <a:pt x="3388165" y="1760799"/>
                  </a:lnTo>
                  <a:lnTo>
                    <a:pt x="3420156" y="1741796"/>
                  </a:lnTo>
                  <a:lnTo>
                    <a:pt x="3449752" y="1720240"/>
                  </a:lnTo>
                  <a:lnTo>
                    <a:pt x="3476957" y="1696230"/>
                  </a:lnTo>
                  <a:lnTo>
                    <a:pt x="3501775" y="1669865"/>
                  </a:lnTo>
                  <a:lnTo>
                    <a:pt x="3524210" y="1641244"/>
                  </a:lnTo>
                  <a:lnTo>
                    <a:pt x="3544267" y="1610467"/>
                  </a:lnTo>
                  <a:lnTo>
                    <a:pt x="3561949" y="1577631"/>
                  </a:lnTo>
                  <a:lnTo>
                    <a:pt x="3577260" y="1542837"/>
                  </a:lnTo>
                  <a:lnTo>
                    <a:pt x="3590204" y="1506183"/>
                  </a:lnTo>
                  <a:lnTo>
                    <a:pt x="3600786" y="1467768"/>
                  </a:lnTo>
                  <a:lnTo>
                    <a:pt x="3609009" y="1427692"/>
                  </a:lnTo>
                  <a:lnTo>
                    <a:pt x="3614877" y="1386053"/>
                  </a:lnTo>
                  <a:lnTo>
                    <a:pt x="3618396" y="1342950"/>
                  </a:lnTo>
                  <a:lnTo>
                    <a:pt x="3619568" y="1298483"/>
                  </a:lnTo>
                  <a:lnTo>
                    <a:pt x="3618398" y="1254071"/>
                  </a:lnTo>
                  <a:lnTo>
                    <a:pt x="3614893" y="1211170"/>
                  </a:lnTo>
                  <a:lnTo>
                    <a:pt x="3609061" y="1169863"/>
                  </a:lnTo>
                  <a:lnTo>
                    <a:pt x="3600910" y="1130231"/>
                  </a:lnTo>
                  <a:lnTo>
                    <a:pt x="3590447" y="1092359"/>
                  </a:lnTo>
                  <a:lnTo>
                    <a:pt x="3577680" y="1056330"/>
                  </a:lnTo>
                  <a:lnTo>
                    <a:pt x="3562617" y="1022225"/>
                  </a:lnTo>
                  <a:lnTo>
                    <a:pt x="3545264" y="990128"/>
                  </a:lnTo>
                  <a:lnTo>
                    <a:pt x="3525631" y="960123"/>
                  </a:lnTo>
                  <a:lnTo>
                    <a:pt x="3503723" y="932292"/>
                  </a:lnTo>
                  <a:lnTo>
                    <a:pt x="3479550" y="906717"/>
                  </a:lnTo>
                  <a:lnTo>
                    <a:pt x="3453118" y="883482"/>
                  </a:lnTo>
                  <a:lnTo>
                    <a:pt x="3424436" y="862671"/>
                  </a:lnTo>
                  <a:lnTo>
                    <a:pt x="3393511" y="844364"/>
                  </a:lnTo>
                  <a:lnTo>
                    <a:pt x="3360350" y="828647"/>
                  </a:lnTo>
                  <a:lnTo>
                    <a:pt x="3324962" y="815602"/>
                  </a:lnTo>
                  <a:lnTo>
                    <a:pt x="3287353" y="805311"/>
                  </a:lnTo>
                  <a:lnTo>
                    <a:pt x="3247532" y="797857"/>
                  </a:lnTo>
                  <a:lnTo>
                    <a:pt x="3205506" y="793324"/>
                  </a:lnTo>
                  <a:lnTo>
                    <a:pt x="3161283" y="791795"/>
                  </a:lnTo>
                  <a:close/>
                  <a:moveTo>
                    <a:pt x="4619761" y="59"/>
                  </a:moveTo>
                  <a:lnTo>
                    <a:pt x="5609312" y="59"/>
                  </a:lnTo>
                  <a:lnTo>
                    <a:pt x="6265422" y="2148214"/>
                  </a:lnTo>
                  <a:lnTo>
                    <a:pt x="6276321" y="2184769"/>
                  </a:lnTo>
                  <a:lnTo>
                    <a:pt x="6287093" y="2222925"/>
                  </a:lnTo>
                  <a:lnTo>
                    <a:pt x="6297691" y="2262305"/>
                  </a:lnTo>
                  <a:lnTo>
                    <a:pt x="6308068" y="2302534"/>
                  </a:lnTo>
                  <a:lnTo>
                    <a:pt x="6318177" y="2343236"/>
                  </a:lnTo>
                  <a:lnTo>
                    <a:pt x="6327972" y="2384035"/>
                  </a:lnTo>
                  <a:lnTo>
                    <a:pt x="6337406" y="2424556"/>
                  </a:lnTo>
                  <a:lnTo>
                    <a:pt x="6346433" y="2464423"/>
                  </a:lnTo>
                  <a:lnTo>
                    <a:pt x="6355006" y="2503259"/>
                  </a:lnTo>
                  <a:lnTo>
                    <a:pt x="6363077" y="2540690"/>
                  </a:lnTo>
                  <a:lnTo>
                    <a:pt x="6370602" y="2576339"/>
                  </a:lnTo>
                  <a:lnTo>
                    <a:pt x="6377532" y="2609831"/>
                  </a:lnTo>
                  <a:lnTo>
                    <a:pt x="6383822" y="2640790"/>
                  </a:lnTo>
                  <a:lnTo>
                    <a:pt x="6389425" y="2668840"/>
                  </a:lnTo>
                  <a:lnTo>
                    <a:pt x="6394293" y="2693606"/>
                  </a:lnTo>
                  <a:lnTo>
                    <a:pt x="6401642" y="2731781"/>
                  </a:lnTo>
                  <a:lnTo>
                    <a:pt x="6405994" y="2755016"/>
                  </a:lnTo>
                  <a:lnTo>
                    <a:pt x="6416484" y="2755016"/>
                  </a:lnTo>
                  <a:lnTo>
                    <a:pt x="6426154" y="2702319"/>
                  </a:lnTo>
                  <a:lnTo>
                    <a:pt x="6434914" y="2654707"/>
                  </a:lnTo>
                  <a:lnTo>
                    <a:pt x="6442869" y="2611723"/>
                  </a:lnTo>
                  <a:lnTo>
                    <a:pt x="6450123" y="2572913"/>
                  </a:lnTo>
                  <a:lnTo>
                    <a:pt x="6462955" y="2505993"/>
                  </a:lnTo>
                  <a:lnTo>
                    <a:pt x="6474253" y="2450307"/>
                  </a:lnTo>
                  <a:lnTo>
                    <a:pt x="6484860" y="2402214"/>
                  </a:lnTo>
                  <a:lnTo>
                    <a:pt x="6495619" y="2358074"/>
                  </a:lnTo>
                  <a:lnTo>
                    <a:pt x="6507376" y="2314244"/>
                  </a:lnTo>
                  <a:lnTo>
                    <a:pt x="6520971" y="2267084"/>
                  </a:lnTo>
                  <a:lnTo>
                    <a:pt x="6537250" y="2212955"/>
                  </a:lnTo>
                  <a:lnTo>
                    <a:pt x="6557056" y="2148214"/>
                  </a:lnTo>
                  <a:lnTo>
                    <a:pt x="7223656" y="59"/>
                  </a:lnTo>
                  <a:lnTo>
                    <a:pt x="8197623" y="59"/>
                  </a:lnTo>
                  <a:lnTo>
                    <a:pt x="6885111" y="3773791"/>
                  </a:lnTo>
                  <a:lnTo>
                    <a:pt x="5937367" y="3773791"/>
                  </a:lnTo>
                  <a:close/>
                  <a:moveTo>
                    <a:pt x="1786428" y="59"/>
                  </a:moveTo>
                  <a:lnTo>
                    <a:pt x="3333177" y="59"/>
                  </a:lnTo>
                  <a:lnTo>
                    <a:pt x="3439965" y="4057"/>
                  </a:lnTo>
                  <a:lnTo>
                    <a:pt x="3543047" y="15892"/>
                  </a:lnTo>
                  <a:lnTo>
                    <a:pt x="3642234" y="35327"/>
                  </a:lnTo>
                  <a:lnTo>
                    <a:pt x="3737332" y="62125"/>
                  </a:lnTo>
                  <a:lnTo>
                    <a:pt x="3828150" y="96047"/>
                  </a:lnTo>
                  <a:lnTo>
                    <a:pt x="3914497" y="136858"/>
                  </a:lnTo>
                  <a:lnTo>
                    <a:pt x="3996182" y="184318"/>
                  </a:lnTo>
                  <a:lnTo>
                    <a:pt x="4073012" y="238192"/>
                  </a:lnTo>
                  <a:lnTo>
                    <a:pt x="4144797" y="298241"/>
                  </a:lnTo>
                  <a:lnTo>
                    <a:pt x="4211344" y="364229"/>
                  </a:lnTo>
                  <a:lnTo>
                    <a:pt x="4272462" y="435917"/>
                  </a:lnTo>
                  <a:lnTo>
                    <a:pt x="4327960" y="513069"/>
                  </a:lnTo>
                  <a:lnTo>
                    <a:pt x="4377646" y="595447"/>
                  </a:lnTo>
                  <a:lnTo>
                    <a:pt x="4421329" y="682814"/>
                  </a:lnTo>
                  <a:lnTo>
                    <a:pt x="4458817" y="774932"/>
                  </a:lnTo>
                  <a:lnTo>
                    <a:pt x="4489918" y="871564"/>
                  </a:lnTo>
                  <a:lnTo>
                    <a:pt x="4514441" y="972472"/>
                  </a:lnTo>
                  <a:lnTo>
                    <a:pt x="4532195" y="1077420"/>
                  </a:lnTo>
                  <a:lnTo>
                    <a:pt x="4542988" y="1186169"/>
                  </a:lnTo>
                  <a:lnTo>
                    <a:pt x="4546628" y="1298483"/>
                  </a:lnTo>
                  <a:lnTo>
                    <a:pt x="4542988" y="1410852"/>
                  </a:lnTo>
                  <a:lnTo>
                    <a:pt x="4532195" y="1519803"/>
                  </a:lnTo>
                  <a:lnTo>
                    <a:pt x="4514441" y="1625082"/>
                  </a:lnTo>
                  <a:lnTo>
                    <a:pt x="4489918" y="1726435"/>
                  </a:lnTo>
                  <a:lnTo>
                    <a:pt x="4458817" y="1823609"/>
                  </a:lnTo>
                  <a:lnTo>
                    <a:pt x="4421329" y="1916352"/>
                  </a:lnTo>
                  <a:lnTo>
                    <a:pt x="4377646" y="2004408"/>
                  </a:lnTo>
                  <a:lnTo>
                    <a:pt x="4327960" y="2087525"/>
                  </a:lnTo>
                  <a:lnTo>
                    <a:pt x="4272462" y="2165449"/>
                  </a:lnTo>
                  <a:lnTo>
                    <a:pt x="4211344" y="2237927"/>
                  </a:lnTo>
                  <a:lnTo>
                    <a:pt x="4144797" y="2304705"/>
                  </a:lnTo>
                  <a:lnTo>
                    <a:pt x="4073012" y="2365530"/>
                  </a:lnTo>
                  <a:lnTo>
                    <a:pt x="3996182" y="2420148"/>
                  </a:lnTo>
                  <a:lnTo>
                    <a:pt x="3914497" y="2468306"/>
                  </a:lnTo>
                  <a:lnTo>
                    <a:pt x="3828150" y="2509751"/>
                  </a:lnTo>
                  <a:lnTo>
                    <a:pt x="3737332" y="2544228"/>
                  </a:lnTo>
                  <a:lnTo>
                    <a:pt x="3642234" y="2571485"/>
                  </a:lnTo>
                  <a:lnTo>
                    <a:pt x="3543047" y="2591269"/>
                  </a:lnTo>
                  <a:lnTo>
                    <a:pt x="3439965" y="2603324"/>
                  </a:lnTo>
                  <a:lnTo>
                    <a:pt x="3333177" y="2607399"/>
                  </a:lnTo>
                  <a:lnTo>
                    <a:pt x="2697754" y="2607399"/>
                  </a:lnTo>
                  <a:lnTo>
                    <a:pt x="2697754" y="3773791"/>
                  </a:lnTo>
                  <a:lnTo>
                    <a:pt x="1786428" y="3773791"/>
                  </a:lnTo>
                  <a:close/>
                  <a:moveTo>
                    <a:pt x="0" y="59"/>
                  </a:moveTo>
                  <a:lnTo>
                    <a:pt x="911322" y="59"/>
                  </a:lnTo>
                  <a:lnTo>
                    <a:pt x="911322" y="3773791"/>
                  </a:lnTo>
                  <a:lnTo>
                    <a:pt x="736284" y="3773791"/>
                  </a:lnTo>
                  <a:lnTo>
                    <a:pt x="675905" y="3771318"/>
                  </a:lnTo>
                  <a:lnTo>
                    <a:pt x="616869" y="3764026"/>
                  </a:lnTo>
                  <a:lnTo>
                    <a:pt x="559365" y="3752107"/>
                  </a:lnTo>
                  <a:lnTo>
                    <a:pt x="503583" y="3735753"/>
                  </a:lnTo>
                  <a:lnTo>
                    <a:pt x="449713" y="3715157"/>
                  </a:lnTo>
                  <a:lnTo>
                    <a:pt x="397944" y="3690510"/>
                  </a:lnTo>
                  <a:lnTo>
                    <a:pt x="348466" y="3662004"/>
                  </a:lnTo>
                  <a:lnTo>
                    <a:pt x="301469" y="3629831"/>
                  </a:lnTo>
                  <a:lnTo>
                    <a:pt x="257141" y="3594183"/>
                  </a:lnTo>
                  <a:lnTo>
                    <a:pt x="215674" y="3555252"/>
                  </a:lnTo>
                  <a:lnTo>
                    <a:pt x="177256" y="3513231"/>
                  </a:lnTo>
                  <a:lnTo>
                    <a:pt x="142076" y="3468310"/>
                  </a:lnTo>
                  <a:lnTo>
                    <a:pt x="110326" y="3420683"/>
                  </a:lnTo>
                  <a:lnTo>
                    <a:pt x="82193" y="3370540"/>
                  </a:lnTo>
                  <a:lnTo>
                    <a:pt x="57868" y="3318074"/>
                  </a:lnTo>
                  <a:lnTo>
                    <a:pt x="37541" y="3263478"/>
                  </a:lnTo>
                  <a:lnTo>
                    <a:pt x="21401" y="3206942"/>
                  </a:lnTo>
                  <a:lnTo>
                    <a:pt x="9638" y="3148659"/>
                  </a:lnTo>
                  <a:lnTo>
                    <a:pt x="2441" y="3088821"/>
                  </a:lnTo>
                  <a:lnTo>
                    <a:pt x="0" y="3027619"/>
                  </a:lnTo>
                  <a:close/>
                  <a:moveTo>
                    <a:pt x="8604072" y="0"/>
                  </a:moveTo>
                  <a:lnTo>
                    <a:pt x="10885155" y="0"/>
                  </a:lnTo>
                  <a:lnTo>
                    <a:pt x="10885155" y="791880"/>
                  </a:lnTo>
                  <a:lnTo>
                    <a:pt x="9515393" y="791880"/>
                  </a:lnTo>
                  <a:lnTo>
                    <a:pt x="9515393" y="1583467"/>
                  </a:lnTo>
                  <a:lnTo>
                    <a:pt x="10650765" y="1583467"/>
                  </a:lnTo>
                  <a:lnTo>
                    <a:pt x="10650765" y="2375198"/>
                  </a:lnTo>
                  <a:lnTo>
                    <a:pt x="9515393" y="2375198"/>
                  </a:lnTo>
                  <a:lnTo>
                    <a:pt x="9515393" y="3773732"/>
                  </a:lnTo>
                  <a:lnTo>
                    <a:pt x="8604072" y="3773732"/>
                  </a:lnTo>
                  <a:close/>
                </a:path>
              </a:pathLst>
            </a:custGeom>
            <a:solidFill>
              <a:srgbClr val="0061A8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dirty="0"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BAC503E2-396E-D643-9F4A-B9C19DB62358}"/>
                </a:ext>
              </a:extLst>
            </p:cNvPr>
            <p:cNvSpPr/>
            <p:nvPr/>
          </p:nvSpPr>
          <p:spPr>
            <a:xfrm>
              <a:off x="2323728" y="2986415"/>
              <a:ext cx="3723681" cy="3773732"/>
            </a:xfrm>
            <a:custGeom>
              <a:avLst/>
              <a:gdLst/>
              <a:ahLst/>
              <a:cxnLst/>
              <a:rect l="l" t="t" r="r" b="b"/>
              <a:pathLst>
                <a:path w="3723681" h="3773732">
                  <a:moveTo>
                    <a:pt x="0" y="3773732"/>
                  </a:moveTo>
                  <a:lnTo>
                    <a:pt x="3723681" y="3773732"/>
                  </a:lnTo>
                  <a:lnTo>
                    <a:pt x="3723681" y="0"/>
                  </a:lnTo>
                  <a:lnTo>
                    <a:pt x="0" y="0"/>
                  </a:lnTo>
                  <a:lnTo>
                    <a:pt x="0" y="3773732"/>
                  </a:lnTo>
                  <a:close/>
                </a:path>
              </a:pathLst>
            </a:custGeom>
            <a:solidFill>
              <a:srgbClr val="0061A8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dirty="0"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30F6EC0B-DA6A-6542-A2E7-C6040D93DE4C}"/>
                </a:ext>
              </a:extLst>
            </p:cNvPr>
            <p:cNvSpPr/>
            <p:nvPr/>
          </p:nvSpPr>
          <p:spPr>
            <a:xfrm>
              <a:off x="2919051" y="3589724"/>
              <a:ext cx="2533008" cy="2567028"/>
            </a:xfrm>
            <a:custGeom>
              <a:avLst/>
              <a:gdLst/>
              <a:ahLst/>
              <a:cxnLst/>
              <a:rect l="l" t="t" r="r" b="b"/>
              <a:pathLst>
                <a:path w="2533008" h="2567028">
                  <a:moveTo>
                    <a:pt x="1390290" y="491255"/>
                  </a:moveTo>
                  <a:lnTo>
                    <a:pt x="1266502" y="0"/>
                  </a:lnTo>
                  <a:lnTo>
                    <a:pt x="1142713" y="491255"/>
                  </a:lnTo>
                  <a:lnTo>
                    <a:pt x="875207" y="62793"/>
                  </a:lnTo>
                  <a:lnTo>
                    <a:pt x="907129" y="568732"/>
                  </a:lnTo>
                  <a:lnTo>
                    <a:pt x="522127" y="245177"/>
                  </a:lnTo>
                  <a:lnTo>
                    <a:pt x="706759" y="716200"/>
                  </a:lnTo>
                  <a:lnTo>
                    <a:pt x="241880" y="529019"/>
                  </a:lnTo>
                  <a:lnTo>
                    <a:pt x="561242" y="919268"/>
                  </a:lnTo>
                  <a:lnTo>
                    <a:pt x="62041" y="886896"/>
                  </a:lnTo>
                  <a:lnTo>
                    <a:pt x="484661" y="1158000"/>
                  </a:lnTo>
                  <a:lnTo>
                    <a:pt x="0" y="1283437"/>
                  </a:lnTo>
                  <a:lnTo>
                    <a:pt x="484661" y="1409023"/>
                  </a:lnTo>
                  <a:lnTo>
                    <a:pt x="62041" y="1680127"/>
                  </a:lnTo>
                  <a:lnTo>
                    <a:pt x="561242" y="1647607"/>
                  </a:lnTo>
                  <a:lnTo>
                    <a:pt x="241880" y="2037856"/>
                  </a:lnTo>
                  <a:lnTo>
                    <a:pt x="706759" y="1850674"/>
                  </a:lnTo>
                  <a:lnTo>
                    <a:pt x="522127" y="2321850"/>
                  </a:lnTo>
                  <a:lnTo>
                    <a:pt x="907129" y="1998291"/>
                  </a:lnTo>
                  <a:lnTo>
                    <a:pt x="875207" y="2504082"/>
                  </a:lnTo>
                  <a:lnTo>
                    <a:pt x="1142713" y="2075768"/>
                  </a:lnTo>
                  <a:lnTo>
                    <a:pt x="1266502" y="2567028"/>
                  </a:lnTo>
                  <a:lnTo>
                    <a:pt x="1390290" y="2075768"/>
                  </a:lnTo>
                  <a:lnTo>
                    <a:pt x="1657796" y="2504082"/>
                  </a:lnTo>
                  <a:lnTo>
                    <a:pt x="1625874" y="1998291"/>
                  </a:lnTo>
                  <a:lnTo>
                    <a:pt x="2010880" y="2321850"/>
                  </a:lnTo>
                  <a:lnTo>
                    <a:pt x="1826244" y="1850674"/>
                  </a:lnTo>
                  <a:lnTo>
                    <a:pt x="2291127" y="2037856"/>
                  </a:lnTo>
                  <a:lnTo>
                    <a:pt x="1971761" y="1647607"/>
                  </a:lnTo>
                  <a:lnTo>
                    <a:pt x="2470962" y="1680127"/>
                  </a:lnTo>
                  <a:lnTo>
                    <a:pt x="2048346" y="1409023"/>
                  </a:lnTo>
                  <a:lnTo>
                    <a:pt x="2533008" y="1283437"/>
                  </a:lnTo>
                  <a:lnTo>
                    <a:pt x="2048346" y="1158000"/>
                  </a:lnTo>
                  <a:lnTo>
                    <a:pt x="2470962" y="886896"/>
                  </a:lnTo>
                  <a:lnTo>
                    <a:pt x="1971761" y="919268"/>
                  </a:lnTo>
                  <a:lnTo>
                    <a:pt x="2291127" y="529019"/>
                  </a:lnTo>
                  <a:lnTo>
                    <a:pt x="1826244" y="716200"/>
                  </a:lnTo>
                  <a:lnTo>
                    <a:pt x="2010880" y="245177"/>
                  </a:lnTo>
                  <a:lnTo>
                    <a:pt x="1625874" y="568732"/>
                  </a:lnTo>
                  <a:lnTo>
                    <a:pt x="1657796" y="62793"/>
                  </a:lnTo>
                  <a:lnTo>
                    <a:pt x="1390290" y="4912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22785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3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g"/><Relationship Id="rId5" Type="http://schemas.openxmlformats.org/officeDocument/2006/relationships/image" Target="../media/image30.jp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16.web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blue, building, table, woman&#10;&#10;Description automatically generated">
            <a:extLst>
              <a:ext uri="{FF2B5EF4-FFF2-40B4-BE49-F238E27FC236}">
                <a16:creationId xmlns:a16="http://schemas.microsoft.com/office/drawing/2014/main" id="{E5B19B96-76EF-6B46-BADF-7FABF11009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FAA9A-759D-294C-AA81-83C681381E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sz="4400" dirty="0" smtClean="0"/>
              <a:t>Machine learning techniques for high-throughout analyses of TR-PES measurements</a:t>
            </a:r>
            <a:endParaRPr lang="en-US" sz="4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51996A-8909-FE43-A13A-F8946B2928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17836" y="4274545"/>
            <a:ext cx="11167594" cy="1451698"/>
          </a:xfrm>
        </p:spPr>
        <p:txBody>
          <a:bodyPr/>
          <a:lstStyle/>
          <a:p>
            <a:pPr lvl="0"/>
            <a:r>
              <a:rPr lang="en-US" dirty="0" smtClean="0"/>
              <a:t>Convolutional Neural Networks employed to fit XPS spectra</a:t>
            </a:r>
          </a:p>
          <a:p>
            <a:pPr lvl="0"/>
            <a:endParaRPr lang="fr-FR" dirty="0"/>
          </a:p>
          <a:p>
            <a:pPr lvl="0"/>
            <a:r>
              <a:rPr lang="fr-FR" dirty="0" smtClean="0"/>
              <a:t>Arthur Julien, Jean-Baptiste </a:t>
            </a:r>
            <a:r>
              <a:rPr lang="fr-FR" dirty="0" err="1" smtClean="0"/>
              <a:t>Puel</a:t>
            </a:r>
            <a:r>
              <a:rPr lang="fr-FR" dirty="0" smtClean="0"/>
              <a:t>, Philip Schulz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12E6F1-081F-7F44-95E5-FAE2863590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18/03/2024</a:t>
            </a:r>
            <a:endParaRPr lang="en-US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D981BFBD-1946-F743-85A0-495DE1EDF2A9}"/>
              </a:ext>
            </a:extLst>
          </p:cNvPr>
          <p:cNvSpPr txBox="1">
            <a:spLocks/>
          </p:cNvSpPr>
          <p:nvPr/>
        </p:nvSpPr>
        <p:spPr>
          <a:xfrm>
            <a:off x="1" y="1201281"/>
            <a:ext cx="15116175" cy="836613"/>
          </a:xfrm>
          <a:custGeom>
            <a:avLst/>
            <a:gdLst>
              <a:gd name="connsiteX0" fmla="*/ 0 w 15116175"/>
              <a:gd name="connsiteY0" fmla="*/ 0 h 836613"/>
              <a:gd name="connsiteX1" fmla="*/ 15116175 w 15116175"/>
              <a:gd name="connsiteY1" fmla="*/ 0 h 836613"/>
              <a:gd name="connsiteX2" fmla="*/ 15116175 w 15116175"/>
              <a:gd name="connsiteY2" fmla="*/ 836613 h 836613"/>
              <a:gd name="connsiteX3" fmla="*/ 0 w 15116175"/>
              <a:gd name="connsiteY3" fmla="*/ 836613 h 8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16175" h="836613">
                <a:moveTo>
                  <a:pt x="0" y="0"/>
                </a:moveTo>
                <a:lnTo>
                  <a:pt x="15116175" y="0"/>
                </a:lnTo>
                <a:lnTo>
                  <a:pt x="15116175" y="836613"/>
                </a:lnTo>
                <a:lnTo>
                  <a:pt x="0" y="836613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alpha val="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l" defTabSz="1132850" rtl="0" eaLnBrk="1" latinLnBrk="0" hangingPunct="1">
              <a:lnSpc>
                <a:spcPct val="90000"/>
              </a:lnSpc>
              <a:spcBef>
                <a:spcPts val="1239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963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9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1606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4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8248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4891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533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8176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4818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1461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 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8E1F8B-A626-7241-9E6B-771B587F0E6E}"/>
              </a:ext>
            </a:extLst>
          </p:cNvPr>
          <p:cNvGrpSpPr/>
          <p:nvPr/>
        </p:nvGrpSpPr>
        <p:grpSpPr>
          <a:xfrm>
            <a:off x="2653928" y="1322715"/>
            <a:ext cx="2603872" cy="610728"/>
            <a:chOff x="2323728" y="2986415"/>
            <a:chExt cx="16241758" cy="3809444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2747044-A292-614C-95A3-2A87A14EF2CB}"/>
                </a:ext>
              </a:extLst>
            </p:cNvPr>
            <p:cNvSpPr/>
            <p:nvPr/>
          </p:nvSpPr>
          <p:spPr>
            <a:xfrm>
              <a:off x="7680331" y="3022068"/>
              <a:ext cx="10885155" cy="3773791"/>
            </a:xfrm>
            <a:custGeom>
              <a:avLst/>
              <a:gdLst>
                <a:gd name="connsiteX0" fmla="*/ 2697754 w 10885155"/>
                <a:gd name="connsiteY0" fmla="*/ 791795 h 3773791"/>
                <a:gd name="connsiteX1" fmla="*/ 2697754 w 10885155"/>
                <a:gd name="connsiteY1" fmla="*/ 1815664 h 3773791"/>
                <a:gd name="connsiteX2" fmla="*/ 3145698 w 10885155"/>
                <a:gd name="connsiteY2" fmla="*/ 1815664 h 3773791"/>
                <a:gd name="connsiteX3" fmla="*/ 3192144 w 10885155"/>
                <a:gd name="connsiteY3" fmla="*/ 1814057 h 3773791"/>
                <a:gd name="connsiteX4" fmla="*/ 3236171 w 10885155"/>
                <a:gd name="connsiteY4" fmla="*/ 1809304 h 3773791"/>
                <a:gd name="connsiteX5" fmla="*/ 3277782 w 10885155"/>
                <a:gd name="connsiteY5" fmla="*/ 1801502 h 3773791"/>
                <a:gd name="connsiteX6" fmla="*/ 3316982 w 10885155"/>
                <a:gd name="connsiteY6" fmla="*/ 1790751 h 3773791"/>
                <a:gd name="connsiteX7" fmla="*/ 3353775 w 10885155"/>
                <a:gd name="connsiteY7" fmla="*/ 1777151 h 3773791"/>
                <a:gd name="connsiteX8" fmla="*/ 3388165 w 10885155"/>
                <a:gd name="connsiteY8" fmla="*/ 1760799 h 3773791"/>
                <a:gd name="connsiteX9" fmla="*/ 3420156 w 10885155"/>
                <a:gd name="connsiteY9" fmla="*/ 1741796 h 3773791"/>
                <a:gd name="connsiteX10" fmla="*/ 3449752 w 10885155"/>
                <a:gd name="connsiteY10" fmla="*/ 1720240 h 3773791"/>
                <a:gd name="connsiteX11" fmla="*/ 3476957 w 10885155"/>
                <a:gd name="connsiteY11" fmla="*/ 1696230 h 3773791"/>
                <a:gd name="connsiteX12" fmla="*/ 3501775 w 10885155"/>
                <a:gd name="connsiteY12" fmla="*/ 1669865 h 3773791"/>
                <a:gd name="connsiteX13" fmla="*/ 3524210 w 10885155"/>
                <a:gd name="connsiteY13" fmla="*/ 1641244 h 3773791"/>
                <a:gd name="connsiteX14" fmla="*/ 3544267 w 10885155"/>
                <a:gd name="connsiteY14" fmla="*/ 1610467 h 3773791"/>
                <a:gd name="connsiteX15" fmla="*/ 3561949 w 10885155"/>
                <a:gd name="connsiteY15" fmla="*/ 1577631 h 3773791"/>
                <a:gd name="connsiteX16" fmla="*/ 3577260 w 10885155"/>
                <a:gd name="connsiteY16" fmla="*/ 1542837 h 3773791"/>
                <a:gd name="connsiteX17" fmla="*/ 3590204 w 10885155"/>
                <a:gd name="connsiteY17" fmla="*/ 1506183 h 3773791"/>
                <a:gd name="connsiteX18" fmla="*/ 3600786 w 10885155"/>
                <a:gd name="connsiteY18" fmla="*/ 1467768 h 3773791"/>
                <a:gd name="connsiteX19" fmla="*/ 3609009 w 10885155"/>
                <a:gd name="connsiteY19" fmla="*/ 1427692 h 3773791"/>
                <a:gd name="connsiteX20" fmla="*/ 3614877 w 10885155"/>
                <a:gd name="connsiteY20" fmla="*/ 1386053 h 3773791"/>
                <a:gd name="connsiteX21" fmla="*/ 3618396 w 10885155"/>
                <a:gd name="connsiteY21" fmla="*/ 1342950 h 3773791"/>
                <a:gd name="connsiteX22" fmla="*/ 3619568 w 10885155"/>
                <a:gd name="connsiteY22" fmla="*/ 1298483 h 3773791"/>
                <a:gd name="connsiteX23" fmla="*/ 3618398 w 10885155"/>
                <a:gd name="connsiteY23" fmla="*/ 1254071 h 3773791"/>
                <a:gd name="connsiteX24" fmla="*/ 3614893 w 10885155"/>
                <a:gd name="connsiteY24" fmla="*/ 1211170 h 3773791"/>
                <a:gd name="connsiteX25" fmla="*/ 3609061 w 10885155"/>
                <a:gd name="connsiteY25" fmla="*/ 1169863 h 3773791"/>
                <a:gd name="connsiteX26" fmla="*/ 3600910 w 10885155"/>
                <a:gd name="connsiteY26" fmla="*/ 1130231 h 3773791"/>
                <a:gd name="connsiteX27" fmla="*/ 3590447 w 10885155"/>
                <a:gd name="connsiteY27" fmla="*/ 1092359 h 3773791"/>
                <a:gd name="connsiteX28" fmla="*/ 3577680 w 10885155"/>
                <a:gd name="connsiteY28" fmla="*/ 1056330 h 3773791"/>
                <a:gd name="connsiteX29" fmla="*/ 3562617 w 10885155"/>
                <a:gd name="connsiteY29" fmla="*/ 1022225 h 3773791"/>
                <a:gd name="connsiteX30" fmla="*/ 3545264 w 10885155"/>
                <a:gd name="connsiteY30" fmla="*/ 990128 h 3773791"/>
                <a:gd name="connsiteX31" fmla="*/ 3525631 w 10885155"/>
                <a:gd name="connsiteY31" fmla="*/ 960123 h 3773791"/>
                <a:gd name="connsiteX32" fmla="*/ 3503723 w 10885155"/>
                <a:gd name="connsiteY32" fmla="*/ 932292 h 3773791"/>
                <a:gd name="connsiteX33" fmla="*/ 3479550 w 10885155"/>
                <a:gd name="connsiteY33" fmla="*/ 906717 h 3773791"/>
                <a:gd name="connsiteX34" fmla="*/ 3453118 w 10885155"/>
                <a:gd name="connsiteY34" fmla="*/ 883482 h 3773791"/>
                <a:gd name="connsiteX35" fmla="*/ 3424436 w 10885155"/>
                <a:gd name="connsiteY35" fmla="*/ 862671 h 3773791"/>
                <a:gd name="connsiteX36" fmla="*/ 3393511 w 10885155"/>
                <a:gd name="connsiteY36" fmla="*/ 844364 h 3773791"/>
                <a:gd name="connsiteX37" fmla="*/ 3360350 w 10885155"/>
                <a:gd name="connsiteY37" fmla="*/ 828647 h 3773791"/>
                <a:gd name="connsiteX38" fmla="*/ 3324962 w 10885155"/>
                <a:gd name="connsiteY38" fmla="*/ 815602 h 3773791"/>
                <a:gd name="connsiteX39" fmla="*/ 3287353 w 10885155"/>
                <a:gd name="connsiteY39" fmla="*/ 805311 h 3773791"/>
                <a:gd name="connsiteX40" fmla="*/ 3247532 w 10885155"/>
                <a:gd name="connsiteY40" fmla="*/ 797857 h 3773791"/>
                <a:gd name="connsiteX41" fmla="*/ 3205506 w 10885155"/>
                <a:gd name="connsiteY41" fmla="*/ 793324 h 3773791"/>
                <a:gd name="connsiteX42" fmla="*/ 3161283 w 10885155"/>
                <a:gd name="connsiteY42" fmla="*/ 791795 h 3773791"/>
                <a:gd name="connsiteX43" fmla="*/ 4619761 w 10885155"/>
                <a:gd name="connsiteY43" fmla="*/ 59 h 3773791"/>
                <a:gd name="connsiteX44" fmla="*/ 5609312 w 10885155"/>
                <a:gd name="connsiteY44" fmla="*/ 59 h 3773791"/>
                <a:gd name="connsiteX45" fmla="*/ 6265422 w 10885155"/>
                <a:gd name="connsiteY45" fmla="*/ 2148214 h 3773791"/>
                <a:gd name="connsiteX46" fmla="*/ 6276321 w 10885155"/>
                <a:gd name="connsiteY46" fmla="*/ 2184769 h 3773791"/>
                <a:gd name="connsiteX47" fmla="*/ 6287093 w 10885155"/>
                <a:gd name="connsiteY47" fmla="*/ 2222925 h 3773791"/>
                <a:gd name="connsiteX48" fmla="*/ 6297691 w 10885155"/>
                <a:gd name="connsiteY48" fmla="*/ 2262305 h 3773791"/>
                <a:gd name="connsiteX49" fmla="*/ 6308068 w 10885155"/>
                <a:gd name="connsiteY49" fmla="*/ 2302534 h 3773791"/>
                <a:gd name="connsiteX50" fmla="*/ 6318177 w 10885155"/>
                <a:gd name="connsiteY50" fmla="*/ 2343236 h 3773791"/>
                <a:gd name="connsiteX51" fmla="*/ 6327972 w 10885155"/>
                <a:gd name="connsiteY51" fmla="*/ 2384035 h 3773791"/>
                <a:gd name="connsiteX52" fmla="*/ 6337406 w 10885155"/>
                <a:gd name="connsiteY52" fmla="*/ 2424556 h 3773791"/>
                <a:gd name="connsiteX53" fmla="*/ 6346433 w 10885155"/>
                <a:gd name="connsiteY53" fmla="*/ 2464423 h 3773791"/>
                <a:gd name="connsiteX54" fmla="*/ 6355006 w 10885155"/>
                <a:gd name="connsiteY54" fmla="*/ 2503259 h 3773791"/>
                <a:gd name="connsiteX55" fmla="*/ 6363077 w 10885155"/>
                <a:gd name="connsiteY55" fmla="*/ 2540690 h 3773791"/>
                <a:gd name="connsiteX56" fmla="*/ 6370602 w 10885155"/>
                <a:gd name="connsiteY56" fmla="*/ 2576339 h 3773791"/>
                <a:gd name="connsiteX57" fmla="*/ 6377532 w 10885155"/>
                <a:gd name="connsiteY57" fmla="*/ 2609831 h 3773791"/>
                <a:gd name="connsiteX58" fmla="*/ 6383822 w 10885155"/>
                <a:gd name="connsiteY58" fmla="*/ 2640790 h 3773791"/>
                <a:gd name="connsiteX59" fmla="*/ 6389425 w 10885155"/>
                <a:gd name="connsiteY59" fmla="*/ 2668840 h 3773791"/>
                <a:gd name="connsiteX60" fmla="*/ 6394293 w 10885155"/>
                <a:gd name="connsiteY60" fmla="*/ 2693606 h 3773791"/>
                <a:gd name="connsiteX61" fmla="*/ 6401642 w 10885155"/>
                <a:gd name="connsiteY61" fmla="*/ 2731781 h 3773791"/>
                <a:gd name="connsiteX62" fmla="*/ 6405994 w 10885155"/>
                <a:gd name="connsiteY62" fmla="*/ 2755016 h 3773791"/>
                <a:gd name="connsiteX63" fmla="*/ 6416484 w 10885155"/>
                <a:gd name="connsiteY63" fmla="*/ 2755016 h 3773791"/>
                <a:gd name="connsiteX64" fmla="*/ 6426154 w 10885155"/>
                <a:gd name="connsiteY64" fmla="*/ 2702319 h 3773791"/>
                <a:gd name="connsiteX65" fmla="*/ 6434914 w 10885155"/>
                <a:gd name="connsiteY65" fmla="*/ 2654707 h 3773791"/>
                <a:gd name="connsiteX66" fmla="*/ 6442869 w 10885155"/>
                <a:gd name="connsiteY66" fmla="*/ 2611723 h 3773791"/>
                <a:gd name="connsiteX67" fmla="*/ 6450123 w 10885155"/>
                <a:gd name="connsiteY67" fmla="*/ 2572913 h 3773791"/>
                <a:gd name="connsiteX68" fmla="*/ 6462955 w 10885155"/>
                <a:gd name="connsiteY68" fmla="*/ 2505993 h 3773791"/>
                <a:gd name="connsiteX69" fmla="*/ 6474253 w 10885155"/>
                <a:gd name="connsiteY69" fmla="*/ 2450307 h 3773791"/>
                <a:gd name="connsiteX70" fmla="*/ 6484860 w 10885155"/>
                <a:gd name="connsiteY70" fmla="*/ 2402214 h 3773791"/>
                <a:gd name="connsiteX71" fmla="*/ 6495619 w 10885155"/>
                <a:gd name="connsiteY71" fmla="*/ 2358074 h 3773791"/>
                <a:gd name="connsiteX72" fmla="*/ 6507376 w 10885155"/>
                <a:gd name="connsiteY72" fmla="*/ 2314244 h 3773791"/>
                <a:gd name="connsiteX73" fmla="*/ 6520971 w 10885155"/>
                <a:gd name="connsiteY73" fmla="*/ 2267084 h 3773791"/>
                <a:gd name="connsiteX74" fmla="*/ 6537250 w 10885155"/>
                <a:gd name="connsiteY74" fmla="*/ 2212955 h 3773791"/>
                <a:gd name="connsiteX75" fmla="*/ 6557056 w 10885155"/>
                <a:gd name="connsiteY75" fmla="*/ 2148214 h 3773791"/>
                <a:gd name="connsiteX76" fmla="*/ 7223656 w 10885155"/>
                <a:gd name="connsiteY76" fmla="*/ 59 h 3773791"/>
                <a:gd name="connsiteX77" fmla="*/ 8197623 w 10885155"/>
                <a:gd name="connsiteY77" fmla="*/ 59 h 3773791"/>
                <a:gd name="connsiteX78" fmla="*/ 6885111 w 10885155"/>
                <a:gd name="connsiteY78" fmla="*/ 3773791 h 3773791"/>
                <a:gd name="connsiteX79" fmla="*/ 5937367 w 10885155"/>
                <a:gd name="connsiteY79" fmla="*/ 3773791 h 3773791"/>
                <a:gd name="connsiteX80" fmla="*/ 1786428 w 10885155"/>
                <a:gd name="connsiteY80" fmla="*/ 59 h 3773791"/>
                <a:gd name="connsiteX81" fmla="*/ 3333177 w 10885155"/>
                <a:gd name="connsiteY81" fmla="*/ 59 h 3773791"/>
                <a:gd name="connsiteX82" fmla="*/ 3439965 w 10885155"/>
                <a:gd name="connsiteY82" fmla="*/ 4057 h 3773791"/>
                <a:gd name="connsiteX83" fmla="*/ 3543047 w 10885155"/>
                <a:gd name="connsiteY83" fmla="*/ 15892 h 3773791"/>
                <a:gd name="connsiteX84" fmla="*/ 3642234 w 10885155"/>
                <a:gd name="connsiteY84" fmla="*/ 35327 h 3773791"/>
                <a:gd name="connsiteX85" fmla="*/ 3737332 w 10885155"/>
                <a:gd name="connsiteY85" fmla="*/ 62125 h 3773791"/>
                <a:gd name="connsiteX86" fmla="*/ 3828150 w 10885155"/>
                <a:gd name="connsiteY86" fmla="*/ 96047 h 3773791"/>
                <a:gd name="connsiteX87" fmla="*/ 3914497 w 10885155"/>
                <a:gd name="connsiteY87" fmla="*/ 136858 h 3773791"/>
                <a:gd name="connsiteX88" fmla="*/ 3996182 w 10885155"/>
                <a:gd name="connsiteY88" fmla="*/ 184318 h 3773791"/>
                <a:gd name="connsiteX89" fmla="*/ 4073012 w 10885155"/>
                <a:gd name="connsiteY89" fmla="*/ 238192 h 3773791"/>
                <a:gd name="connsiteX90" fmla="*/ 4144797 w 10885155"/>
                <a:gd name="connsiteY90" fmla="*/ 298241 h 3773791"/>
                <a:gd name="connsiteX91" fmla="*/ 4211344 w 10885155"/>
                <a:gd name="connsiteY91" fmla="*/ 364229 h 3773791"/>
                <a:gd name="connsiteX92" fmla="*/ 4272462 w 10885155"/>
                <a:gd name="connsiteY92" fmla="*/ 435917 h 3773791"/>
                <a:gd name="connsiteX93" fmla="*/ 4327960 w 10885155"/>
                <a:gd name="connsiteY93" fmla="*/ 513069 h 3773791"/>
                <a:gd name="connsiteX94" fmla="*/ 4377646 w 10885155"/>
                <a:gd name="connsiteY94" fmla="*/ 595447 h 3773791"/>
                <a:gd name="connsiteX95" fmla="*/ 4421329 w 10885155"/>
                <a:gd name="connsiteY95" fmla="*/ 682814 h 3773791"/>
                <a:gd name="connsiteX96" fmla="*/ 4458817 w 10885155"/>
                <a:gd name="connsiteY96" fmla="*/ 774932 h 3773791"/>
                <a:gd name="connsiteX97" fmla="*/ 4489918 w 10885155"/>
                <a:gd name="connsiteY97" fmla="*/ 871564 h 3773791"/>
                <a:gd name="connsiteX98" fmla="*/ 4514441 w 10885155"/>
                <a:gd name="connsiteY98" fmla="*/ 972472 h 3773791"/>
                <a:gd name="connsiteX99" fmla="*/ 4532195 w 10885155"/>
                <a:gd name="connsiteY99" fmla="*/ 1077420 h 3773791"/>
                <a:gd name="connsiteX100" fmla="*/ 4542988 w 10885155"/>
                <a:gd name="connsiteY100" fmla="*/ 1186169 h 3773791"/>
                <a:gd name="connsiteX101" fmla="*/ 4546628 w 10885155"/>
                <a:gd name="connsiteY101" fmla="*/ 1298483 h 3773791"/>
                <a:gd name="connsiteX102" fmla="*/ 4542988 w 10885155"/>
                <a:gd name="connsiteY102" fmla="*/ 1410852 h 3773791"/>
                <a:gd name="connsiteX103" fmla="*/ 4532195 w 10885155"/>
                <a:gd name="connsiteY103" fmla="*/ 1519803 h 3773791"/>
                <a:gd name="connsiteX104" fmla="*/ 4514441 w 10885155"/>
                <a:gd name="connsiteY104" fmla="*/ 1625082 h 3773791"/>
                <a:gd name="connsiteX105" fmla="*/ 4489918 w 10885155"/>
                <a:gd name="connsiteY105" fmla="*/ 1726435 h 3773791"/>
                <a:gd name="connsiteX106" fmla="*/ 4458817 w 10885155"/>
                <a:gd name="connsiteY106" fmla="*/ 1823609 h 3773791"/>
                <a:gd name="connsiteX107" fmla="*/ 4421329 w 10885155"/>
                <a:gd name="connsiteY107" fmla="*/ 1916352 h 3773791"/>
                <a:gd name="connsiteX108" fmla="*/ 4377646 w 10885155"/>
                <a:gd name="connsiteY108" fmla="*/ 2004408 h 3773791"/>
                <a:gd name="connsiteX109" fmla="*/ 4327960 w 10885155"/>
                <a:gd name="connsiteY109" fmla="*/ 2087525 h 3773791"/>
                <a:gd name="connsiteX110" fmla="*/ 4272462 w 10885155"/>
                <a:gd name="connsiteY110" fmla="*/ 2165449 h 3773791"/>
                <a:gd name="connsiteX111" fmla="*/ 4211344 w 10885155"/>
                <a:gd name="connsiteY111" fmla="*/ 2237927 h 3773791"/>
                <a:gd name="connsiteX112" fmla="*/ 4144797 w 10885155"/>
                <a:gd name="connsiteY112" fmla="*/ 2304705 h 3773791"/>
                <a:gd name="connsiteX113" fmla="*/ 4073012 w 10885155"/>
                <a:gd name="connsiteY113" fmla="*/ 2365530 h 3773791"/>
                <a:gd name="connsiteX114" fmla="*/ 3996182 w 10885155"/>
                <a:gd name="connsiteY114" fmla="*/ 2420148 h 3773791"/>
                <a:gd name="connsiteX115" fmla="*/ 3914497 w 10885155"/>
                <a:gd name="connsiteY115" fmla="*/ 2468306 h 3773791"/>
                <a:gd name="connsiteX116" fmla="*/ 3828150 w 10885155"/>
                <a:gd name="connsiteY116" fmla="*/ 2509751 h 3773791"/>
                <a:gd name="connsiteX117" fmla="*/ 3737332 w 10885155"/>
                <a:gd name="connsiteY117" fmla="*/ 2544228 h 3773791"/>
                <a:gd name="connsiteX118" fmla="*/ 3642234 w 10885155"/>
                <a:gd name="connsiteY118" fmla="*/ 2571485 h 3773791"/>
                <a:gd name="connsiteX119" fmla="*/ 3543047 w 10885155"/>
                <a:gd name="connsiteY119" fmla="*/ 2591269 h 3773791"/>
                <a:gd name="connsiteX120" fmla="*/ 3439965 w 10885155"/>
                <a:gd name="connsiteY120" fmla="*/ 2603324 h 3773791"/>
                <a:gd name="connsiteX121" fmla="*/ 3333177 w 10885155"/>
                <a:gd name="connsiteY121" fmla="*/ 2607399 h 3773791"/>
                <a:gd name="connsiteX122" fmla="*/ 2697754 w 10885155"/>
                <a:gd name="connsiteY122" fmla="*/ 2607399 h 3773791"/>
                <a:gd name="connsiteX123" fmla="*/ 2697754 w 10885155"/>
                <a:gd name="connsiteY123" fmla="*/ 3773791 h 3773791"/>
                <a:gd name="connsiteX124" fmla="*/ 1786428 w 10885155"/>
                <a:gd name="connsiteY124" fmla="*/ 3773791 h 3773791"/>
                <a:gd name="connsiteX125" fmla="*/ 0 w 10885155"/>
                <a:gd name="connsiteY125" fmla="*/ 59 h 3773791"/>
                <a:gd name="connsiteX126" fmla="*/ 911322 w 10885155"/>
                <a:gd name="connsiteY126" fmla="*/ 59 h 3773791"/>
                <a:gd name="connsiteX127" fmla="*/ 911322 w 10885155"/>
                <a:gd name="connsiteY127" fmla="*/ 3773791 h 3773791"/>
                <a:gd name="connsiteX128" fmla="*/ 736284 w 10885155"/>
                <a:gd name="connsiteY128" fmla="*/ 3773791 h 3773791"/>
                <a:gd name="connsiteX129" fmla="*/ 675905 w 10885155"/>
                <a:gd name="connsiteY129" fmla="*/ 3771318 h 3773791"/>
                <a:gd name="connsiteX130" fmla="*/ 616869 w 10885155"/>
                <a:gd name="connsiteY130" fmla="*/ 3764026 h 3773791"/>
                <a:gd name="connsiteX131" fmla="*/ 559365 w 10885155"/>
                <a:gd name="connsiteY131" fmla="*/ 3752107 h 3773791"/>
                <a:gd name="connsiteX132" fmla="*/ 503583 w 10885155"/>
                <a:gd name="connsiteY132" fmla="*/ 3735753 h 3773791"/>
                <a:gd name="connsiteX133" fmla="*/ 449713 w 10885155"/>
                <a:gd name="connsiteY133" fmla="*/ 3715157 h 3773791"/>
                <a:gd name="connsiteX134" fmla="*/ 397944 w 10885155"/>
                <a:gd name="connsiteY134" fmla="*/ 3690510 h 3773791"/>
                <a:gd name="connsiteX135" fmla="*/ 348466 w 10885155"/>
                <a:gd name="connsiteY135" fmla="*/ 3662004 h 3773791"/>
                <a:gd name="connsiteX136" fmla="*/ 301469 w 10885155"/>
                <a:gd name="connsiteY136" fmla="*/ 3629831 h 3773791"/>
                <a:gd name="connsiteX137" fmla="*/ 257141 w 10885155"/>
                <a:gd name="connsiteY137" fmla="*/ 3594183 h 3773791"/>
                <a:gd name="connsiteX138" fmla="*/ 215674 w 10885155"/>
                <a:gd name="connsiteY138" fmla="*/ 3555252 h 3773791"/>
                <a:gd name="connsiteX139" fmla="*/ 177256 w 10885155"/>
                <a:gd name="connsiteY139" fmla="*/ 3513231 h 3773791"/>
                <a:gd name="connsiteX140" fmla="*/ 142076 w 10885155"/>
                <a:gd name="connsiteY140" fmla="*/ 3468310 h 3773791"/>
                <a:gd name="connsiteX141" fmla="*/ 110326 w 10885155"/>
                <a:gd name="connsiteY141" fmla="*/ 3420683 h 3773791"/>
                <a:gd name="connsiteX142" fmla="*/ 82193 w 10885155"/>
                <a:gd name="connsiteY142" fmla="*/ 3370540 h 3773791"/>
                <a:gd name="connsiteX143" fmla="*/ 57868 w 10885155"/>
                <a:gd name="connsiteY143" fmla="*/ 3318074 h 3773791"/>
                <a:gd name="connsiteX144" fmla="*/ 37541 w 10885155"/>
                <a:gd name="connsiteY144" fmla="*/ 3263478 h 3773791"/>
                <a:gd name="connsiteX145" fmla="*/ 21401 w 10885155"/>
                <a:gd name="connsiteY145" fmla="*/ 3206942 h 3773791"/>
                <a:gd name="connsiteX146" fmla="*/ 9638 w 10885155"/>
                <a:gd name="connsiteY146" fmla="*/ 3148659 h 3773791"/>
                <a:gd name="connsiteX147" fmla="*/ 2441 w 10885155"/>
                <a:gd name="connsiteY147" fmla="*/ 3088821 h 3773791"/>
                <a:gd name="connsiteX148" fmla="*/ 0 w 10885155"/>
                <a:gd name="connsiteY148" fmla="*/ 3027619 h 3773791"/>
                <a:gd name="connsiteX149" fmla="*/ 8604072 w 10885155"/>
                <a:gd name="connsiteY149" fmla="*/ 0 h 3773791"/>
                <a:gd name="connsiteX150" fmla="*/ 10885155 w 10885155"/>
                <a:gd name="connsiteY150" fmla="*/ 0 h 3773791"/>
                <a:gd name="connsiteX151" fmla="*/ 10885155 w 10885155"/>
                <a:gd name="connsiteY151" fmla="*/ 791880 h 3773791"/>
                <a:gd name="connsiteX152" fmla="*/ 9515393 w 10885155"/>
                <a:gd name="connsiteY152" fmla="*/ 791880 h 3773791"/>
                <a:gd name="connsiteX153" fmla="*/ 9515393 w 10885155"/>
                <a:gd name="connsiteY153" fmla="*/ 1583467 h 3773791"/>
                <a:gd name="connsiteX154" fmla="*/ 10650765 w 10885155"/>
                <a:gd name="connsiteY154" fmla="*/ 1583467 h 3773791"/>
                <a:gd name="connsiteX155" fmla="*/ 10650765 w 10885155"/>
                <a:gd name="connsiteY155" fmla="*/ 2375198 h 3773791"/>
                <a:gd name="connsiteX156" fmla="*/ 9515393 w 10885155"/>
                <a:gd name="connsiteY156" fmla="*/ 2375198 h 3773791"/>
                <a:gd name="connsiteX157" fmla="*/ 9515393 w 10885155"/>
                <a:gd name="connsiteY157" fmla="*/ 3773732 h 3773791"/>
                <a:gd name="connsiteX158" fmla="*/ 8604072 w 10885155"/>
                <a:gd name="connsiteY158" fmla="*/ 3773732 h 377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10885155" h="3773791">
                  <a:moveTo>
                    <a:pt x="2697754" y="791795"/>
                  </a:moveTo>
                  <a:lnTo>
                    <a:pt x="2697754" y="1815664"/>
                  </a:lnTo>
                  <a:lnTo>
                    <a:pt x="3145698" y="1815664"/>
                  </a:lnTo>
                  <a:lnTo>
                    <a:pt x="3192144" y="1814057"/>
                  </a:lnTo>
                  <a:lnTo>
                    <a:pt x="3236171" y="1809304"/>
                  </a:lnTo>
                  <a:lnTo>
                    <a:pt x="3277782" y="1801502"/>
                  </a:lnTo>
                  <a:lnTo>
                    <a:pt x="3316982" y="1790751"/>
                  </a:lnTo>
                  <a:lnTo>
                    <a:pt x="3353775" y="1777151"/>
                  </a:lnTo>
                  <a:lnTo>
                    <a:pt x="3388165" y="1760799"/>
                  </a:lnTo>
                  <a:lnTo>
                    <a:pt x="3420156" y="1741796"/>
                  </a:lnTo>
                  <a:lnTo>
                    <a:pt x="3449752" y="1720240"/>
                  </a:lnTo>
                  <a:lnTo>
                    <a:pt x="3476957" y="1696230"/>
                  </a:lnTo>
                  <a:lnTo>
                    <a:pt x="3501775" y="1669865"/>
                  </a:lnTo>
                  <a:lnTo>
                    <a:pt x="3524210" y="1641244"/>
                  </a:lnTo>
                  <a:lnTo>
                    <a:pt x="3544267" y="1610467"/>
                  </a:lnTo>
                  <a:lnTo>
                    <a:pt x="3561949" y="1577631"/>
                  </a:lnTo>
                  <a:lnTo>
                    <a:pt x="3577260" y="1542837"/>
                  </a:lnTo>
                  <a:lnTo>
                    <a:pt x="3590204" y="1506183"/>
                  </a:lnTo>
                  <a:lnTo>
                    <a:pt x="3600786" y="1467768"/>
                  </a:lnTo>
                  <a:lnTo>
                    <a:pt x="3609009" y="1427692"/>
                  </a:lnTo>
                  <a:lnTo>
                    <a:pt x="3614877" y="1386053"/>
                  </a:lnTo>
                  <a:lnTo>
                    <a:pt x="3618396" y="1342950"/>
                  </a:lnTo>
                  <a:lnTo>
                    <a:pt x="3619568" y="1298483"/>
                  </a:lnTo>
                  <a:lnTo>
                    <a:pt x="3618398" y="1254071"/>
                  </a:lnTo>
                  <a:lnTo>
                    <a:pt x="3614893" y="1211170"/>
                  </a:lnTo>
                  <a:lnTo>
                    <a:pt x="3609061" y="1169863"/>
                  </a:lnTo>
                  <a:lnTo>
                    <a:pt x="3600910" y="1130231"/>
                  </a:lnTo>
                  <a:lnTo>
                    <a:pt x="3590447" y="1092359"/>
                  </a:lnTo>
                  <a:lnTo>
                    <a:pt x="3577680" y="1056330"/>
                  </a:lnTo>
                  <a:lnTo>
                    <a:pt x="3562617" y="1022225"/>
                  </a:lnTo>
                  <a:lnTo>
                    <a:pt x="3545264" y="990128"/>
                  </a:lnTo>
                  <a:lnTo>
                    <a:pt x="3525631" y="960123"/>
                  </a:lnTo>
                  <a:lnTo>
                    <a:pt x="3503723" y="932292"/>
                  </a:lnTo>
                  <a:lnTo>
                    <a:pt x="3479550" y="906717"/>
                  </a:lnTo>
                  <a:lnTo>
                    <a:pt x="3453118" y="883482"/>
                  </a:lnTo>
                  <a:lnTo>
                    <a:pt x="3424436" y="862671"/>
                  </a:lnTo>
                  <a:lnTo>
                    <a:pt x="3393511" y="844364"/>
                  </a:lnTo>
                  <a:lnTo>
                    <a:pt x="3360350" y="828647"/>
                  </a:lnTo>
                  <a:lnTo>
                    <a:pt x="3324962" y="815602"/>
                  </a:lnTo>
                  <a:lnTo>
                    <a:pt x="3287353" y="805311"/>
                  </a:lnTo>
                  <a:lnTo>
                    <a:pt x="3247532" y="797857"/>
                  </a:lnTo>
                  <a:lnTo>
                    <a:pt x="3205506" y="793324"/>
                  </a:lnTo>
                  <a:lnTo>
                    <a:pt x="3161283" y="791795"/>
                  </a:lnTo>
                  <a:close/>
                  <a:moveTo>
                    <a:pt x="4619761" y="59"/>
                  </a:moveTo>
                  <a:lnTo>
                    <a:pt x="5609312" y="59"/>
                  </a:lnTo>
                  <a:lnTo>
                    <a:pt x="6265422" y="2148214"/>
                  </a:lnTo>
                  <a:lnTo>
                    <a:pt x="6276321" y="2184769"/>
                  </a:lnTo>
                  <a:lnTo>
                    <a:pt x="6287093" y="2222925"/>
                  </a:lnTo>
                  <a:lnTo>
                    <a:pt x="6297691" y="2262305"/>
                  </a:lnTo>
                  <a:lnTo>
                    <a:pt x="6308068" y="2302534"/>
                  </a:lnTo>
                  <a:lnTo>
                    <a:pt x="6318177" y="2343236"/>
                  </a:lnTo>
                  <a:lnTo>
                    <a:pt x="6327972" y="2384035"/>
                  </a:lnTo>
                  <a:lnTo>
                    <a:pt x="6337406" y="2424556"/>
                  </a:lnTo>
                  <a:lnTo>
                    <a:pt x="6346433" y="2464423"/>
                  </a:lnTo>
                  <a:lnTo>
                    <a:pt x="6355006" y="2503259"/>
                  </a:lnTo>
                  <a:lnTo>
                    <a:pt x="6363077" y="2540690"/>
                  </a:lnTo>
                  <a:lnTo>
                    <a:pt x="6370602" y="2576339"/>
                  </a:lnTo>
                  <a:lnTo>
                    <a:pt x="6377532" y="2609831"/>
                  </a:lnTo>
                  <a:lnTo>
                    <a:pt x="6383822" y="2640790"/>
                  </a:lnTo>
                  <a:lnTo>
                    <a:pt x="6389425" y="2668840"/>
                  </a:lnTo>
                  <a:lnTo>
                    <a:pt x="6394293" y="2693606"/>
                  </a:lnTo>
                  <a:lnTo>
                    <a:pt x="6401642" y="2731781"/>
                  </a:lnTo>
                  <a:lnTo>
                    <a:pt x="6405994" y="2755016"/>
                  </a:lnTo>
                  <a:lnTo>
                    <a:pt x="6416484" y="2755016"/>
                  </a:lnTo>
                  <a:lnTo>
                    <a:pt x="6426154" y="2702319"/>
                  </a:lnTo>
                  <a:lnTo>
                    <a:pt x="6434914" y="2654707"/>
                  </a:lnTo>
                  <a:lnTo>
                    <a:pt x="6442869" y="2611723"/>
                  </a:lnTo>
                  <a:lnTo>
                    <a:pt x="6450123" y="2572913"/>
                  </a:lnTo>
                  <a:lnTo>
                    <a:pt x="6462955" y="2505993"/>
                  </a:lnTo>
                  <a:lnTo>
                    <a:pt x="6474253" y="2450307"/>
                  </a:lnTo>
                  <a:lnTo>
                    <a:pt x="6484860" y="2402214"/>
                  </a:lnTo>
                  <a:lnTo>
                    <a:pt x="6495619" y="2358074"/>
                  </a:lnTo>
                  <a:lnTo>
                    <a:pt x="6507376" y="2314244"/>
                  </a:lnTo>
                  <a:lnTo>
                    <a:pt x="6520971" y="2267084"/>
                  </a:lnTo>
                  <a:lnTo>
                    <a:pt x="6537250" y="2212955"/>
                  </a:lnTo>
                  <a:lnTo>
                    <a:pt x="6557056" y="2148214"/>
                  </a:lnTo>
                  <a:lnTo>
                    <a:pt x="7223656" y="59"/>
                  </a:lnTo>
                  <a:lnTo>
                    <a:pt x="8197623" y="59"/>
                  </a:lnTo>
                  <a:lnTo>
                    <a:pt x="6885111" y="3773791"/>
                  </a:lnTo>
                  <a:lnTo>
                    <a:pt x="5937367" y="3773791"/>
                  </a:lnTo>
                  <a:close/>
                  <a:moveTo>
                    <a:pt x="1786428" y="59"/>
                  </a:moveTo>
                  <a:lnTo>
                    <a:pt x="3333177" y="59"/>
                  </a:lnTo>
                  <a:lnTo>
                    <a:pt x="3439965" y="4057"/>
                  </a:lnTo>
                  <a:lnTo>
                    <a:pt x="3543047" y="15892"/>
                  </a:lnTo>
                  <a:lnTo>
                    <a:pt x="3642234" y="35327"/>
                  </a:lnTo>
                  <a:lnTo>
                    <a:pt x="3737332" y="62125"/>
                  </a:lnTo>
                  <a:lnTo>
                    <a:pt x="3828150" y="96047"/>
                  </a:lnTo>
                  <a:lnTo>
                    <a:pt x="3914497" y="136858"/>
                  </a:lnTo>
                  <a:lnTo>
                    <a:pt x="3996182" y="184318"/>
                  </a:lnTo>
                  <a:lnTo>
                    <a:pt x="4073012" y="238192"/>
                  </a:lnTo>
                  <a:lnTo>
                    <a:pt x="4144797" y="298241"/>
                  </a:lnTo>
                  <a:lnTo>
                    <a:pt x="4211344" y="364229"/>
                  </a:lnTo>
                  <a:lnTo>
                    <a:pt x="4272462" y="435917"/>
                  </a:lnTo>
                  <a:lnTo>
                    <a:pt x="4327960" y="513069"/>
                  </a:lnTo>
                  <a:lnTo>
                    <a:pt x="4377646" y="595447"/>
                  </a:lnTo>
                  <a:lnTo>
                    <a:pt x="4421329" y="682814"/>
                  </a:lnTo>
                  <a:lnTo>
                    <a:pt x="4458817" y="774932"/>
                  </a:lnTo>
                  <a:lnTo>
                    <a:pt x="4489918" y="871564"/>
                  </a:lnTo>
                  <a:lnTo>
                    <a:pt x="4514441" y="972472"/>
                  </a:lnTo>
                  <a:lnTo>
                    <a:pt x="4532195" y="1077420"/>
                  </a:lnTo>
                  <a:lnTo>
                    <a:pt x="4542988" y="1186169"/>
                  </a:lnTo>
                  <a:lnTo>
                    <a:pt x="4546628" y="1298483"/>
                  </a:lnTo>
                  <a:lnTo>
                    <a:pt x="4542988" y="1410852"/>
                  </a:lnTo>
                  <a:lnTo>
                    <a:pt x="4532195" y="1519803"/>
                  </a:lnTo>
                  <a:lnTo>
                    <a:pt x="4514441" y="1625082"/>
                  </a:lnTo>
                  <a:lnTo>
                    <a:pt x="4489918" y="1726435"/>
                  </a:lnTo>
                  <a:lnTo>
                    <a:pt x="4458817" y="1823609"/>
                  </a:lnTo>
                  <a:lnTo>
                    <a:pt x="4421329" y="1916352"/>
                  </a:lnTo>
                  <a:lnTo>
                    <a:pt x="4377646" y="2004408"/>
                  </a:lnTo>
                  <a:lnTo>
                    <a:pt x="4327960" y="2087525"/>
                  </a:lnTo>
                  <a:lnTo>
                    <a:pt x="4272462" y="2165449"/>
                  </a:lnTo>
                  <a:lnTo>
                    <a:pt x="4211344" y="2237927"/>
                  </a:lnTo>
                  <a:lnTo>
                    <a:pt x="4144797" y="2304705"/>
                  </a:lnTo>
                  <a:lnTo>
                    <a:pt x="4073012" y="2365530"/>
                  </a:lnTo>
                  <a:lnTo>
                    <a:pt x="3996182" y="2420148"/>
                  </a:lnTo>
                  <a:lnTo>
                    <a:pt x="3914497" y="2468306"/>
                  </a:lnTo>
                  <a:lnTo>
                    <a:pt x="3828150" y="2509751"/>
                  </a:lnTo>
                  <a:lnTo>
                    <a:pt x="3737332" y="2544228"/>
                  </a:lnTo>
                  <a:lnTo>
                    <a:pt x="3642234" y="2571485"/>
                  </a:lnTo>
                  <a:lnTo>
                    <a:pt x="3543047" y="2591269"/>
                  </a:lnTo>
                  <a:lnTo>
                    <a:pt x="3439965" y="2603324"/>
                  </a:lnTo>
                  <a:lnTo>
                    <a:pt x="3333177" y="2607399"/>
                  </a:lnTo>
                  <a:lnTo>
                    <a:pt x="2697754" y="2607399"/>
                  </a:lnTo>
                  <a:lnTo>
                    <a:pt x="2697754" y="3773791"/>
                  </a:lnTo>
                  <a:lnTo>
                    <a:pt x="1786428" y="3773791"/>
                  </a:lnTo>
                  <a:close/>
                  <a:moveTo>
                    <a:pt x="0" y="59"/>
                  </a:moveTo>
                  <a:lnTo>
                    <a:pt x="911322" y="59"/>
                  </a:lnTo>
                  <a:lnTo>
                    <a:pt x="911322" y="3773791"/>
                  </a:lnTo>
                  <a:lnTo>
                    <a:pt x="736284" y="3773791"/>
                  </a:lnTo>
                  <a:lnTo>
                    <a:pt x="675905" y="3771318"/>
                  </a:lnTo>
                  <a:lnTo>
                    <a:pt x="616869" y="3764026"/>
                  </a:lnTo>
                  <a:lnTo>
                    <a:pt x="559365" y="3752107"/>
                  </a:lnTo>
                  <a:lnTo>
                    <a:pt x="503583" y="3735753"/>
                  </a:lnTo>
                  <a:lnTo>
                    <a:pt x="449713" y="3715157"/>
                  </a:lnTo>
                  <a:lnTo>
                    <a:pt x="397944" y="3690510"/>
                  </a:lnTo>
                  <a:lnTo>
                    <a:pt x="348466" y="3662004"/>
                  </a:lnTo>
                  <a:lnTo>
                    <a:pt x="301469" y="3629831"/>
                  </a:lnTo>
                  <a:lnTo>
                    <a:pt x="257141" y="3594183"/>
                  </a:lnTo>
                  <a:lnTo>
                    <a:pt x="215674" y="3555252"/>
                  </a:lnTo>
                  <a:lnTo>
                    <a:pt x="177256" y="3513231"/>
                  </a:lnTo>
                  <a:lnTo>
                    <a:pt x="142076" y="3468310"/>
                  </a:lnTo>
                  <a:lnTo>
                    <a:pt x="110326" y="3420683"/>
                  </a:lnTo>
                  <a:lnTo>
                    <a:pt x="82193" y="3370540"/>
                  </a:lnTo>
                  <a:lnTo>
                    <a:pt x="57868" y="3318074"/>
                  </a:lnTo>
                  <a:lnTo>
                    <a:pt x="37541" y="3263478"/>
                  </a:lnTo>
                  <a:lnTo>
                    <a:pt x="21401" y="3206942"/>
                  </a:lnTo>
                  <a:lnTo>
                    <a:pt x="9638" y="3148659"/>
                  </a:lnTo>
                  <a:lnTo>
                    <a:pt x="2441" y="3088821"/>
                  </a:lnTo>
                  <a:lnTo>
                    <a:pt x="0" y="3027619"/>
                  </a:lnTo>
                  <a:close/>
                  <a:moveTo>
                    <a:pt x="8604072" y="0"/>
                  </a:moveTo>
                  <a:lnTo>
                    <a:pt x="10885155" y="0"/>
                  </a:lnTo>
                  <a:lnTo>
                    <a:pt x="10885155" y="791880"/>
                  </a:lnTo>
                  <a:lnTo>
                    <a:pt x="9515393" y="791880"/>
                  </a:lnTo>
                  <a:lnTo>
                    <a:pt x="9515393" y="1583467"/>
                  </a:lnTo>
                  <a:lnTo>
                    <a:pt x="10650765" y="1583467"/>
                  </a:lnTo>
                  <a:lnTo>
                    <a:pt x="10650765" y="2375198"/>
                  </a:lnTo>
                  <a:lnTo>
                    <a:pt x="9515393" y="2375198"/>
                  </a:lnTo>
                  <a:lnTo>
                    <a:pt x="9515393" y="3773732"/>
                  </a:lnTo>
                  <a:lnTo>
                    <a:pt x="8604072" y="3773732"/>
                  </a:lnTo>
                  <a:close/>
                </a:path>
              </a:pathLst>
            </a:custGeom>
            <a:solidFill>
              <a:srgbClr val="0061A8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dirty="0"/>
            </a:p>
          </p:txBody>
        </p:sp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BAA8C07D-D85B-A445-B00D-16D778306171}"/>
                </a:ext>
              </a:extLst>
            </p:cNvPr>
            <p:cNvSpPr/>
            <p:nvPr/>
          </p:nvSpPr>
          <p:spPr>
            <a:xfrm>
              <a:off x="2323728" y="2986415"/>
              <a:ext cx="3723681" cy="3773732"/>
            </a:xfrm>
            <a:custGeom>
              <a:avLst/>
              <a:gdLst/>
              <a:ahLst/>
              <a:cxnLst/>
              <a:rect l="l" t="t" r="r" b="b"/>
              <a:pathLst>
                <a:path w="3723681" h="3773732">
                  <a:moveTo>
                    <a:pt x="0" y="3773732"/>
                  </a:moveTo>
                  <a:lnTo>
                    <a:pt x="3723681" y="3773732"/>
                  </a:lnTo>
                  <a:lnTo>
                    <a:pt x="3723681" y="0"/>
                  </a:lnTo>
                  <a:lnTo>
                    <a:pt x="0" y="0"/>
                  </a:lnTo>
                  <a:lnTo>
                    <a:pt x="0" y="3773732"/>
                  </a:lnTo>
                  <a:close/>
                </a:path>
              </a:pathLst>
            </a:custGeom>
            <a:solidFill>
              <a:srgbClr val="0061A8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dirty="0"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71A2A0DA-2D4B-AA4F-93EE-58F5E379162D}"/>
                </a:ext>
              </a:extLst>
            </p:cNvPr>
            <p:cNvSpPr/>
            <p:nvPr/>
          </p:nvSpPr>
          <p:spPr>
            <a:xfrm>
              <a:off x="2919051" y="3589724"/>
              <a:ext cx="2533008" cy="2567028"/>
            </a:xfrm>
            <a:custGeom>
              <a:avLst/>
              <a:gdLst/>
              <a:ahLst/>
              <a:cxnLst/>
              <a:rect l="l" t="t" r="r" b="b"/>
              <a:pathLst>
                <a:path w="2533008" h="2567028">
                  <a:moveTo>
                    <a:pt x="1390290" y="491255"/>
                  </a:moveTo>
                  <a:lnTo>
                    <a:pt x="1266502" y="0"/>
                  </a:lnTo>
                  <a:lnTo>
                    <a:pt x="1142713" y="491255"/>
                  </a:lnTo>
                  <a:lnTo>
                    <a:pt x="875207" y="62793"/>
                  </a:lnTo>
                  <a:lnTo>
                    <a:pt x="907129" y="568732"/>
                  </a:lnTo>
                  <a:lnTo>
                    <a:pt x="522127" y="245177"/>
                  </a:lnTo>
                  <a:lnTo>
                    <a:pt x="706759" y="716200"/>
                  </a:lnTo>
                  <a:lnTo>
                    <a:pt x="241880" y="529019"/>
                  </a:lnTo>
                  <a:lnTo>
                    <a:pt x="561242" y="919268"/>
                  </a:lnTo>
                  <a:lnTo>
                    <a:pt x="62041" y="886896"/>
                  </a:lnTo>
                  <a:lnTo>
                    <a:pt x="484661" y="1158000"/>
                  </a:lnTo>
                  <a:lnTo>
                    <a:pt x="0" y="1283437"/>
                  </a:lnTo>
                  <a:lnTo>
                    <a:pt x="484661" y="1409023"/>
                  </a:lnTo>
                  <a:lnTo>
                    <a:pt x="62041" y="1680127"/>
                  </a:lnTo>
                  <a:lnTo>
                    <a:pt x="561242" y="1647607"/>
                  </a:lnTo>
                  <a:lnTo>
                    <a:pt x="241880" y="2037856"/>
                  </a:lnTo>
                  <a:lnTo>
                    <a:pt x="706759" y="1850674"/>
                  </a:lnTo>
                  <a:lnTo>
                    <a:pt x="522127" y="2321850"/>
                  </a:lnTo>
                  <a:lnTo>
                    <a:pt x="907129" y="1998291"/>
                  </a:lnTo>
                  <a:lnTo>
                    <a:pt x="875207" y="2504082"/>
                  </a:lnTo>
                  <a:lnTo>
                    <a:pt x="1142713" y="2075768"/>
                  </a:lnTo>
                  <a:lnTo>
                    <a:pt x="1266502" y="2567028"/>
                  </a:lnTo>
                  <a:lnTo>
                    <a:pt x="1390290" y="2075768"/>
                  </a:lnTo>
                  <a:lnTo>
                    <a:pt x="1657796" y="2504082"/>
                  </a:lnTo>
                  <a:lnTo>
                    <a:pt x="1625874" y="1998291"/>
                  </a:lnTo>
                  <a:lnTo>
                    <a:pt x="2010880" y="2321850"/>
                  </a:lnTo>
                  <a:lnTo>
                    <a:pt x="1826244" y="1850674"/>
                  </a:lnTo>
                  <a:lnTo>
                    <a:pt x="2291127" y="2037856"/>
                  </a:lnTo>
                  <a:lnTo>
                    <a:pt x="1971761" y="1647607"/>
                  </a:lnTo>
                  <a:lnTo>
                    <a:pt x="2470962" y="1680127"/>
                  </a:lnTo>
                  <a:lnTo>
                    <a:pt x="2048346" y="1409023"/>
                  </a:lnTo>
                  <a:lnTo>
                    <a:pt x="2533008" y="1283437"/>
                  </a:lnTo>
                  <a:lnTo>
                    <a:pt x="2048346" y="1158000"/>
                  </a:lnTo>
                  <a:lnTo>
                    <a:pt x="2470962" y="886896"/>
                  </a:lnTo>
                  <a:lnTo>
                    <a:pt x="1971761" y="919268"/>
                  </a:lnTo>
                  <a:lnTo>
                    <a:pt x="2291127" y="529019"/>
                  </a:lnTo>
                  <a:lnTo>
                    <a:pt x="1826244" y="716200"/>
                  </a:lnTo>
                  <a:lnTo>
                    <a:pt x="2010880" y="245177"/>
                  </a:lnTo>
                  <a:lnTo>
                    <a:pt x="1625874" y="568732"/>
                  </a:lnTo>
                  <a:lnTo>
                    <a:pt x="1657796" y="62793"/>
                  </a:lnTo>
                  <a:lnTo>
                    <a:pt x="1390290" y="4912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6040B4-9E1F-E040-AB30-BAE3F92C21B7}"/>
              </a:ext>
            </a:extLst>
          </p:cNvPr>
          <p:cNvGrpSpPr/>
          <p:nvPr/>
        </p:nvGrpSpPr>
        <p:grpSpPr>
          <a:xfrm>
            <a:off x="0" y="2046919"/>
            <a:ext cx="15116176" cy="18051"/>
            <a:chOff x="0" y="2259644"/>
            <a:chExt cx="15116176" cy="1805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2A1CE4-D8AB-A348-A08C-E352437DB1B6}"/>
                </a:ext>
              </a:extLst>
            </p:cNvPr>
            <p:cNvCxnSpPr/>
            <p:nvPr/>
          </p:nvCxnSpPr>
          <p:spPr>
            <a:xfrm>
              <a:off x="0" y="2277695"/>
              <a:ext cx="15116176" cy="0"/>
            </a:xfrm>
            <a:prstGeom prst="line">
              <a:avLst/>
            </a:prstGeom>
            <a:ln w="19050">
              <a:solidFill>
                <a:srgbClr val="009F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89CA126-7208-8846-9741-1817D0B1A2A2}"/>
                </a:ext>
              </a:extLst>
            </p:cNvPr>
            <p:cNvCxnSpPr/>
            <p:nvPr/>
          </p:nvCxnSpPr>
          <p:spPr>
            <a:xfrm>
              <a:off x="0" y="2259644"/>
              <a:ext cx="15116176" cy="0"/>
            </a:xfrm>
            <a:prstGeom prst="line">
              <a:avLst/>
            </a:prstGeom>
            <a:ln w="19050">
              <a:solidFill>
                <a:srgbClr val="95C1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F87BBD0-C5D3-964C-8B93-7263251FEDB0}"/>
              </a:ext>
            </a:extLst>
          </p:cNvPr>
          <p:cNvSpPr/>
          <p:nvPr/>
        </p:nvSpPr>
        <p:spPr>
          <a:xfrm>
            <a:off x="3508954" y="6220623"/>
            <a:ext cx="193691" cy="193691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636AE79-4184-78BF-C058-2D23D7360FCE}"/>
              </a:ext>
            </a:extLst>
          </p:cNvPr>
          <p:cNvGrpSpPr/>
          <p:nvPr/>
        </p:nvGrpSpPr>
        <p:grpSpPr>
          <a:xfrm>
            <a:off x="4208957" y="7455499"/>
            <a:ext cx="7061200" cy="647700"/>
            <a:chOff x="4208957" y="7455499"/>
            <a:chExt cx="7061200" cy="647700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061C556A-0CA9-E992-0DB2-0C7A57ED6A47}"/>
                </a:ext>
              </a:extLst>
            </p:cNvPr>
            <p:cNvGrpSpPr/>
            <p:nvPr/>
          </p:nvGrpSpPr>
          <p:grpSpPr>
            <a:xfrm>
              <a:off x="4208957" y="7455499"/>
              <a:ext cx="7061200" cy="647700"/>
              <a:chOff x="4208957" y="7455499"/>
              <a:chExt cx="7061200" cy="647700"/>
            </a:xfrm>
          </p:grpSpPr>
          <p:pic>
            <p:nvPicPr>
              <p:cNvPr id="22" name="Picture 17">
                <a:extLst>
                  <a:ext uri="{FF2B5EF4-FFF2-40B4-BE49-F238E27FC236}">
                    <a16:creationId xmlns:a16="http://schemas.microsoft.com/office/drawing/2014/main" id="{730D5CA7-B690-F201-A3BD-AEE593276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08957" y="7455499"/>
                <a:ext cx="7061200" cy="647700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E1C22BB6-968A-7F7A-F34B-8F402BDA0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1378" y="7455499"/>
                <a:ext cx="880762" cy="618743"/>
              </a:xfrm>
              <a:prstGeom prst="rect">
                <a:avLst/>
              </a:prstGeom>
            </p:spPr>
          </p:pic>
        </p:grp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AD103616-4204-1D1C-51B0-8FEADC895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6286" y="7460799"/>
              <a:ext cx="654597" cy="64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026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10</a:t>
            </a:fld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Iterative application of CNN: statistical results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934" y="2396112"/>
            <a:ext cx="6859551" cy="296517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030219" y="6374409"/>
            <a:ext cx="6478914" cy="1077218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Polishing step </a:t>
            </a:r>
            <a:r>
              <a:rPr lang="en-US" sz="1600" b="1" dirty="0" smtClean="0"/>
              <a:t>improves fit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Even in most difficult cases (five contributions), </a:t>
            </a:r>
            <a:r>
              <a:rPr lang="en-US" sz="1600" b="1" dirty="0" smtClean="0"/>
              <a:t>average error remains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Statistics over iterative fit quality were not evaluated by Park et al.</a:t>
            </a:r>
            <a:endParaRPr lang="en-US" sz="1600" dirty="0"/>
          </a:p>
        </p:txBody>
      </p:sp>
      <p:grpSp>
        <p:nvGrpSpPr>
          <p:cNvPr id="8" name="Groupe 7"/>
          <p:cNvGrpSpPr/>
          <p:nvPr/>
        </p:nvGrpSpPr>
        <p:grpSpPr>
          <a:xfrm>
            <a:off x="106826" y="2928683"/>
            <a:ext cx="7483796" cy="3962345"/>
            <a:chOff x="462709" y="2550692"/>
            <a:chExt cx="6453399" cy="3226700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09" y="2550692"/>
              <a:ext cx="6453399" cy="32267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839817" y="2732182"/>
              <a:ext cx="3933022" cy="220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Image 20"/>
          <p:cNvPicPr/>
          <p:nvPr/>
        </p:nvPicPr>
        <p:blipFill>
          <a:blip r:embed="rId4"/>
          <a:stretch>
            <a:fillRect/>
          </a:stretch>
        </p:blipFill>
        <p:spPr>
          <a:xfrm>
            <a:off x="2267927" y="1274751"/>
            <a:ext cx="2247255" cy="704703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271138" y="2707892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Distribution</a:t>
            </a:r>
            <a:r>
              <a:rPr lang="en-US" dirty="0" smtClean="0"/>
              <a:t> of R² obtained over 500 test spectra: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5780481" y="6667877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Good fits</a:t>
            </a:r>
            <a:endParaRPr lang="en-US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1493733" y="6697575"/>
            <a:ext cx="35141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Fits to be improved by polishing step</a:t>
            </a:r>
            <a:endParaRPr lang="en-US" sz="1600" dirty="0"/>
          </a:p>
        </p:txBody>
      </p:sp>
      <p:sp>
        <p:nvSpPr>
          <p:cNvPr id="28" name="Flèche courbée vers le bas 27"/>
          <p:cNvSpPr/>
          <p:nvPr/>
        </p:nvSpPr>
        <p:spPr>
          <a:xfrm rot="20229003">
            <a:off x="5746869" y="3522028"/>
            <a:ext cx="962383" cy="328962"/>
          </a:xfrm>
          <a:prstGeom prst="curved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 rot="20983990">
            <a:off x="5512989" y="3117526"/>
            <a:ext cx="154199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More good fits </a:t>
            </a:r>
            <a:endParaRPr lang="en-US" sz="1400" dirty="0"/>
          </a:p>
        </p:txBody>
      </p:sp>
      <p:sp>
        <p:nvSpPr>
          <p:cNvPr id="30" name="ZoneTexte 29"/>
          <p:cNvSpPr txBox="1"/>
          <p:nvPr/>
        </p:nvSpPr>
        <p:spPr>
          <a:xfrm>
            <a:off x="111106" y="892268"/>
            <a:ext cx="6668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Overall fit quality is evaluated through R² coefficient for </a:t>
            </a:r>
            <a:r>
              <a:rPr lang="en-US" sz="1600" b="1" dirty="0" smtClean="0"/>
              <a:t>total spectrum</a:t>
            </a:r>
            <a:r>
              <a:rPr lang="en-US" sz="1600" dirty="0" smtClean="0"/>
              <a:t>:</a:t>
            </a:r>
            <a:endParaRPr lang="en-US" sz="1600" dirty="0"/>
          </a:p>
        </p:txBody>
      </p:sp>
      <p:sp>
        <p:nvSpPr>
          <p:cNvPr id="31" name="Flèche courbée vers le bas 30"/>
          <p:cNvSpPr/>
          <p:nvPr/>
        </p:nvSpPr>
        <p:spPr>
          <a:xfrm rot="1022077">
            <a:off x="4354397" y="5192833"/>
            <a:ext cx="991762" cy="336904"/>
          </a:xfrm>
          <a:prstGeom prst="curved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 rot="736826">
            <a:off x="4139507" y="4540415"/>
            <a:ext cx="137614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Less fits of too low quality</a:t>
            </a:r>
            <a:endParaRPr lang="en-US" sz="1400" dirty="0"/>
          </a:p>
        </p:txBody>
      </p:sp>
      <p:cxnSp>
        <p:nvCxnSpPr>
          <p:cNvPr id="16" name="Connecteur droit 15"/>
          <p:cNvCxnSpPr/>
          <p:nvPr/>
        </p:nvCxnSpPr>
        <p:spPr>
          <a:xfrm>
            <a:off x="5486890" y="3458838"/>
            <a:ext cx="0" cy="2340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579220" y="3637929"/>
            <a:ext cx="89423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Iterative fit</a:t>
            </a:r>
            <a:endParaRPr lang="en-US" sz="12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579220" y="4261550"/>
            <a:ext cx="161316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Iterative fit + “polish”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1700012" y="3927604"/>
            <a:ext cx="856211" cy="307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Connecteur droit 39"/>
          <p:cNvCxnSpPr/>
          <p:nvPr/>
        </p:nvCxnSpPr>
        <p:spPr>
          <a:xfrm flipH="1">
            <a:off x="5565676" y="6671526"/>
            <a:ext cx="1404000" cy="0"/>
          </a:xfrm>
          <a:prstGeom prst="line">
            <a:avLst/>
          </a:prstGeom>
          <a:ln w="190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 flipH="1" flipV="1">
            <a:off x="1036785" y="6671526"/>
            <a:ext cx="4428000" cy="0"/>
          </a:xfrm>
          <a:prstGeom prst="line">
            <a:avLst/>
          </a:prstGeom>
          <a:ln w="190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111106" y="2026757"/>
            <a:ext cx="5615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Fit quality is sufficient when R² &gt; 0,995 (empirical threshold)</a:t>
            </a:r>
            <a:endParaRPr lang="en-US" sz="1600" dirty="0"/>
          </a:p>
        </p:txBody>
      </p:sp>
      <p:sp>
        <p:nvSpPr>
          <p:cNvPr id="47" name="Flèche courbée vers le bas 46"/>
          <p:cNvSpPr/>
          <p:nvPr/>
        </p:nvSpPr>
        <p:spPr>
          <a:xfrm rot="5400000">
            <a:off x="11586970" y="3357987"/>
            <a:ext cx="277792" cy="215030"/>
          </a:xfrm>
          <a:prstGeom prst="curved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11872428" y="3163697"/>
            <a:ext cx="178999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Lower average error after polishing</a:t>
            </a:r>
            <a:endParaRPr lang="en-US" sz="1400" dirty="0"/>
          </a:p>
        </p:txBody>
      </p:sp>
      <p:cxnSp>
        <p:nvCxnSpPr>
          <p:cNvPr id="49" name="Connecteur droit avec flèche 48"/>
          <p:cNvCxnSpPr/>
          <p:nvPr/>
        </p:nvCxnSpPr>
        <p:spPr>
          <a:xfrm>
            <a:off x="10346865" y="5590461"/>
            <a:ext cx="33155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10244810" y="5654625"/>
            <a:ext cx="3698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Remaining contributions are more noisy and more sensitive to accuracy of previous fits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7754934" y="1715172"/>
            <a:ext cx="4563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Mean Average Error for each </a:t>
            </a:r>
            <a:r>
              <a:rPr lang="en-US" sz="1600" b="1" dirty="0" smtClean="0"/>
              <a:t>peak parameter</a:t>
            </a:r>
            <a:r>
              <a:rPr lang="en-US" sz="1600" dirty="0" smtClean="0"/>
              <a:t>:</a:t>
            </a:r>
          </a:p>
          <a:p>
            <a:r>
              <a:rPr lang="en-US" sz="1600" dirty="0" smtClean="0"/>
              <a:t>(only cases with two or five contributions)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504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6"/>
          <a:stretch/>
        </p:blipFill>
        <p:spPr>
          <a:xfrm>
            <a:off x="4862051" y="2192357"/>
            <a:ext cx="5400000" cy="3791792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11</a:t>
            </a:fld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Results on experimental measurements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3" b="-1"/>
          <a:stretch/>
        </p:blipFill>
        <p:spPr>
          <a:xfrm>
            <a:off x="999338" y="1241033"/>
            <a:ext cx="3240000" cy="3003712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6309020" y="1453041"/>
            <a:ext cx="3052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Total fit time (50 spectra): 4 min</a:t>
            </a:r>
            <a:endParaRPr lang="en-US" sz="16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520" y="1956274"/>
            <a:ext cx="3960000" cy="396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/>
          <a:stretch/>
        </p:blipFill>
        <p:spPr>
          <a:xfrm>
            <a:off x="969291" y="4772991"/>
            <a:ext cx="3240000" cy="2985378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478112" y="878652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Measurement of Pb 4f: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1220320" y="4400366"/>
            <a:ext cx="3135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Filtering noisy experimental data</a:t>
            </a:r>
            <a:endParaRPr lang="en-US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402309" y="174948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4f 5/2</a:t>
            </a:r>
            <a:endParaRPr lang="en-US" dirty="0"/>
          </a:p>
        </p:txBody>
      </p:sp>
      <p:sp>
        <p:nvSpPr>
          <p:cNvPr id="20" name="ZoneTexte 19"/>
          <p:cNvSpPr txBox="1"/>
          <p:nvPr/>
        </p:nvSpPr>
        <p:spPr>
          <a:xfrm>
            <a:off x="4209291" y="257844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4f 7/2</a:t>
            </a:r>
            <a:endParaRPr lang="en-US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1158128" y="1982346"/>
            <a:ext cx="736518" cy="1550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4" idx="3"/>
          </p:cNvCxnSpPr>
          <p:nvPr/>
        </p:nvCxnSpPr>
        <p:spPr>
          <a:xfrm flipH="1">
            <a:off x="3754163" y="2742889"/>
            <a:ext cx="485175" cy="1163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3085983" y="2163471"/>
            <a:ext cx="1476492" cy="3253677"/>
          </a:xfrm>
          <a:prstGeom prst="rect">
            <a:avLst/>
          </a:prstGeom>
          <a:solidFill>
            <a:srgbClr val="FFC0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ZoneTexte 31"/>
          <p:cNvSpPr txBox="1"/>
          <p:nvPr/>
        </p:nvSpPr>
        <p:spPr>
          <a:xfrm>
            <a:off x="11253857" y="1548666"/>
            <a:ext cx="3321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Evolution of first peak contribution:</a:t>
            </a:r>
            <a:endParaRPr lang="en-US" sz="1600" dirty="0"/>
          </a:p>
        </p:txBody>
      </p:sp>
      <p:sp>
        <p:nvSpPr>
          <p:cNvPr id="33" name="ZoneTexte 32"/>
          <p:cNvSpPr txBox="1"/>
          <p:nvPr/>
        </p:nvSpPr>
        <p:spPr>
          <a:xfrm>
            <a:off x="13326149" y="4890406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Laser on</a:t>
            </a:r>
            <a:endParaRPr lang="en-US" sz="1600" dirty="0"/>
          </a:p>
        </p:txBody>
      </p:sp>
      <p:sp>
        <p:nvSpPr>
          <p:cNvPr id="34" name="ZoneTexte 33"/>
          <p:cNvSpPr txBox="1"/>
          <p:nvPr/>
        </p:nvSpPr>
        <p:spPr>
          <a:xfrm>
            <a:off x="11931767" y="4890406"/>
            <a:ext cx="980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Laser off</a:t>
            </a:r>
            <a:endParaRPr lang="en-US" sz="1600" dirty="0"/>
          </a:p>
        </p:txBody>
      </p:sp>
      <p:cxnSp>
        <p:nvCxnSpPr>
          <p:cNvPr id="36" name="Connecteur droit avec flèche 35"/>
          <p:cNvCxnSpPr/>
          <p:nvPr/>
        </p:nvCxnSpPr>
        <p:spPr>
          <a:xfrm flipV="1">
            <a:off x="8582139" y="3930030"/>
            <a:ext cx="440342" cy="21508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H="1" flipV="1">
            <a:off x="6858002" y="3941047"/>
            <a:ext cx="283551" cy="21508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6491624" y="6091913"/>
            <a:ext cx="3586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Two </a:t>
            </a:r>
            <a:r>
              <a:rPr lang="en-US" sz="1600" dirty="0" smtClean="0"/>
              <a:t>contributions </a:t>
            </a:r>
            <a:r>
              <a:rPr lang="en-US" sz="1600" dirty="0" smtClean="0"/>
              <a:t>found for both peaks: need of further optimization 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26483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 on experimental </a:t>
            </a:r>
            <a:r>
              <a:rPr lang="en-US" dirty="0" smtClean="0"/>
              <a:t>measurements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5"/>
          <a:stretch/>
        </p:blipFill>
        <p:spPr>
          <a:xfrm>
            <a:off x="456486" y="1388608"/>
            <a:ext cx="3240000" cy="299424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8"/>
          <a:stretch/>
        </p:blipFill>
        <p:spPr>
          <a:xfrm>
            <a:off x="4607893" y="2500828"/>
            <a:ext cx="5400000" cy="36353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6"/>
          <a:stretch/>
        </p:blipFill>
        <p:spPr>
          <a:xfrm>
            <a:off x="456486" y="4695132"/>
            <a:ext cx="3240000" cy="297575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137" y="4706149"/>
            <a:ext cx="3240000" cy="324000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938286" y="1015239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Measurement of I 3d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693063" y="4367595"/>
            <a:ext cx="3135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Filtering noisy experimental data</a:t>
            </a:r>
            <a:endParaRPr lang="en-US" sz="1600" dirty="0"/>
          </a:p>
        </p:txBody>
      </p:sp>
      <p:sp>
        <p:nvSpPr>
          <p:cNvPr id="14" name="ZoneTexte 13"/>
          <p:cNvSpPr txBox="1"/>
          <p:nvPr/>
        </p:nvSpPr>
        <p:spPr>
          <a:xfrm>
            <a:off x="5882157" y="1728255"/>
            <a:ext cx="3052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Total fit time (50 spectra): 4 min</a:t>
            </a:r>
            <a:endParaRPr lang="en-US" sz="1600" dirty="0"/>
          </a:p>
        </p:txBody>
      </p:sp>
      <p:sp>
        <p:nvSpPr>
          <p:cNvPr id="15" name="ZoneTexte 14"/>
          <p:cNvSpPr txBox="1"/>
          <p:nvPr/>
        </p:nvSpPr>
        <p:spPr>
          <a:xfrm>
            <a:off x="3740365" y="266415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3d 5/2</a:t>
            </a:r>
            <a:endParaRPr lang="en-US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H="1" flipV="1">
            <a:off x="2773937" y="2791459"/>
            <a:ext cx="966428" cy="682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 flipV="1">
            <a:off x="5974348" y="4031980"/>
            <a:ext cx="767975" cy="21510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6041239" y="6280036"/>
            <a:ext cx="3515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Need of better defined background ?</a:t>
            </a:r>
            <a:endParaRPr lang="en-US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10977254" y="1109663"/>
            <a:ext cx="3801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Evolution of two first peak contributions:</a:t>
            </a:r>
            <a:endParaRPr lang="en-US" sz="1600" dirty="0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137" y="1426119"/>
            <a:ext cx="3240000" cy="3240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3109510" y="1586840"/>
            <a:ext cx="1179720" cy="2674775"/>
          </a:xfrm>
          <a:prstGeom prst="rect">
            <a:avLst/>
          </a:prstGeom>
          <a:solidFill>
            <a:srgbClr val="FFC0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ZoneTexte 26"/>
          <p:cNvSpPr txBox="1"/>
          <p:nvPr/>
        </p:nvSpPr>
        <p:spPr>
          <a:xfrm>
            <a:off x="13140775" y="3862703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Laser on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12985532" y="4813925"/>
            <a:ext cx="1303698" cy="2724309"/>
          </a:xfrm>
          <a:prstGeom prst="rect">
            <a:avLst/>
          </a:prstGeom>
          <a:solidFill>
            <a:srgbClr val="FFC0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ZoneTexte 27"/>
          <p:cNvSpPr txBox="1"/>
          <p:nvPr/>
        </p:nvSpPr>
        <p:spPr>
          <a:xfrm>
            <a:off x="11974872" y="3862703"/>
            <a:ext cx="980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Laser off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6016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3" b="-1"/>
          <a:stretch/>
        </p:blipFill>
        <p:spPr>
          <a:xfrm>
            <a:off x="190333" y="3003612"/>
            <a:ext cx="3240000" cy="300371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20135" y="2060033"/>
            <a:ext cx="301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Analysis of time resolved XPS measurements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3816987" y="4137733"/>
            <a:ext cx="4168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Recursive procedure to find all contributions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3" t="10577" r="9060" b="3399"/>
          <a:stretch/>
        </p:blipFill>
        <p:spPr>
          <a:xfrm>
            <a:off x="4251982" y="2060033"/>
            <a:ext cx="3240000" cy="1654764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816987" y="1305022"/>
            <a:ext cx="4168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Training of convolutional neural network to find the major contribution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8"/>
          <a:stretch/>
        </p:blipFill>
        <p:spPr>
          <a:xfrm>
            <a:off x="4106813" y="4875772"/>
            <a:ext cx="3240000" cy="222374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445" y="1707733"/>
            <a:ext cx="3240000" cy="243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316" y="1705887"/>
            <a:ext cx="3240000" cy="2430000"/>
          </a:xfrm>
          <a:prstGeom prst="rect">
            <a:avLst/>
          </a:prstGeom>
        </p:spPr>
      </p:pic>
      <p:grpSp>
        <p:nvGrpSpPr>
          <p:cNvPr id="18" name="Groupe 17"/>
          <p:cNvGrpSpPr/>
          <p:nvPr/>
        </p:nvGrpSpPr>
        <p:grpSpPr>
          <a:xfrm>
            <a:off x="10377927" y="5302561"/>
            <a:ext cx="2937306" cy="2702591"/>
            <a:chOff x="4189327" y="3036783"/>
            <a:chExt cx="3960000" cy="3960000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327" y="3036783"/>
              <a:ext cx="3960000" cy="39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6472790" y="3243980"/>
              <a:ext cx="1476492" cy="3253677"/>
            </a:xfrm>
            <a:prstGeom prst="rect">
              <a:avLst/>
            </a:prstGeom>
            <a:solidFill>
              <a:srgbClr val="FFC000">
                <a:alpha val="2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6635140" y="5970915"/>
              <a:ext cx="982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Laser on</a:t>
              </a:r>
              <a:endParaRPr lang="en-US" sz="1600" dirty="0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5147377" y="5970915"/>
              <a:ext cx="9808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Laser off</a:t>
              </a:r>
              <a:endParaRPr lang="en-US" sz="1600" dirty="0"/>
            </a:p>
          </p:txBody>
        </p:sp>
      </p:grpSp>
      <p:sp>
        <p:nvSpPr>
          <p:cNvPr id="19" name="ZoneTexte 18"/>
          <p:cNvSpPr txBox="1"/>
          <p:nvPr/>
        </p:nvSpPr>
        <p:spPr>
          <a:xfrm>
            <a:off x="9363911" y="1299574"/>
            <a:ext cx="486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Application to experimental measurements</a:t>
            </a:r>
            <a:endParaRPr lang="en-US" dirty="0"/>
          </a:p>
        </p:txBody>
      </p:sp>
      <p:sp>
        <p:nvSpPr>
          <p:cNvPr id="20" name="ZoneTexte 19"/>
          <p:cNvSpPr txBox="1"/>
          <p:nvPr/>
        </p:nvSpPr>
        <p:spPr>
          <a:xfrm>
            <a:off x="9413451" y="4875772"/>
            <a:ext cx="486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Tracking of contribution properties over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58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9"/>
          <a:stretch/>
        </p:blipFill>
        <p:spPr>
          <a:xfrm>
            <a:off x="349426" y="2368626"/>
            <a:ext cx="3600000" cy="333186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Context: time resolved XPS measurements</a:t>
            </a:r>
            <a:endParaRPr lang="en-US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856507" y="2957529"/>
            <a:ext cx="295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856507" y="4123480"/>
            <a:ext cx="295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V="1">
            <a:off x="4315818" y="2318551"/>
            <a:ext cx="1609671" cy="579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4258375" y="4145514"/>
            <a:ext cx="1802613" cy="11035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61" y="967650"/>
            <a:ext cx="2880000" cy="288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61" y="3900490"/>
            <a:ext cx="2880000" cy="2880000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>
            <a:off x="4103900" y="2407650"/>
            <a:ext cx="0" cy="293284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9926909" y="1977431"/>
            <a:ext cx="4388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Objective of the experiment: quantify changes of material properties upon illumination</a:t>
            </a:r>
            <a:endParaRPr lang="en-US" sz="1600" dirty="0"/>
          </a:p>
        </p:txBody>
      </p:sp>
      <p:sp>
        <p:nvSpPr>
          <p:cNvPr id="31" name="ZoneTexte 30"/>
          <p:cNvSpPr txBox="1"/>
          <p:nvPr/>
        </p:nvSpPr>
        <p:spPr>
          <a:xfrm>
            <a:off x="4090625" y="3340009"/>
            <a:ext cx="1862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1000 XPS spectra to analyze</a:t>
            </a:r>
            <a:endParaRPr lang="en-US" sz="1600" dirty="0"/>
          </a:p>
        </p:txBody>
      </p:sp>
      <p:graphicFrame>
        <p:nvGraphicFramePr>
          <p:cNvPr id="34" name="Objet 33">
            <a:extLst>
              <a:ext uri="{FF2B5EF4-FFF2-40B4-BE49-F238E27FC236}">
                <a16:creationId xmlns:a16="http://schemas.microsoft.com/office/drawing/2014/main" id="{75630203-E5E9-4B67-A75B-B614252846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673087"/>
              </p:ext>
            </p:extLst>
          </p:nvPr>
        </p:nvGraphicFramePr>
        <p:xfrm>
          <a:off x="9830943" y="2453514"/>
          <a:ext cx="4422480" cy="338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Graph" r:id="rId6" imgW="3920760" imgH="3000960" progId="Origin50.Graph">
                  <p:embed/>
                </p:oleObj>
              </mc:Choice>
              <mc:Fallback>
                <p:oleObj name="Graph" r:id="rId6" imgW="3920760" imgH="3000960" progId="Origin50.Graph">
                  <p:embed/>
                  <p:pic>
                    <p:nvPicPr>
                      <p:cNvPr id="13" name="Objet 12">
                        <a:extLst>
                          <a:ext uri="{FF2B5EF4-FFF2-40B4-BE49-F238E27FC236}">
                            <a16:creationId xmlns:a16="http://schemas.microsoft.com/office/drawing/2014/main" id="{75630203-E5E9-4B67-A75B-B614252846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30943" y="2453514"/>
                        <a:ext cx="4422480" cy="338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id="{8AADA20D-DCF0-4385-BF70-5BFE08ECACC8}"/>
              </a:ext>
            </a:extLst>
          </p:cNvPr>
          <p:cNvSpPr/>
          <p:nvPr/>
        </p:nvSpPr>
        <p:spPr>
          <a:xfrm>
            <a:off x="10629152" y="2854694"/>
            <a:ext cx="711810" cy="2397948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CF2018C-38E3-42BE-9DDE-4A615D92B204}"/>
              </a:ext>
            </a:extLst>
          </p:cNvPr>
          <p:cNvSpPr/>
          <p:nvPr/>
        </p:nvSpPr>
        <p:spPr>
          <a:xfrm>
            <a:off x="12075739" y="2854694"/>
            <a:ext cx="711810" cy="2397948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FE2385E-546C-4C55-9FD2-3EDCCA19BDD6}"/>
              </a:ext>
            </a:extLst>
          </p:cNvPr>
          <p:cNvSpPr txBox="1"/>
          <p:nvPr/>
        </p:nvSpPr>
        <p:spPr>
          <a:xfrm>
            <a:off x="10591488" y="2854693"/>
            <a:ext cx="6511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C000"/>
                </a:solidFill>
              </a:rPr>
              <a:t>Laser on 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79F64DE-44B1-4BBA-8D65-0C9534EABFE7}"/>
              </a:ext>
            </a:extLst>
          </p:cNvPr>
          <p:cNvSpPr txBox="1"/>
          <p:nvPr/>
        </p:nvSpPr>
        <p:spPr>
          <a:xfrm>
            <a:off x="11354237" y="2854692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C000"/>
                </a:solidFill>
              </a:rPr>
              <a:t>Laser off 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3EF8BAB-B335-404D-B8A7-EED6CB5F366F}"/>
              </a:ext>
            </a:extLst>
          </p:cNvPr>
          <p:cNvSpPr txBox="1"/>
          <p:nvPr/>
        </p:nvSpPr>
        <p:spPr>
          <a:xfrm>
            <a:off x="12114782" y="2858529"/>
            <a:ext cx="6511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C000"/>
                </a:solidFill>
              </a:rPr>
              <a:t>Laser on 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676E5AB-C37A-47AA-956C-AF9690F66ADA}"/>
              </a:ext>
            </a:extLst>
          </p:cNvPr>
          <p:cNvSpPr txBox="1"/>
          <p:nvPr/>
        </p:nvSpPr>
        <p:spPr>
          <a:xfrm>
            <a:off x="12845990" y="2854691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C000"/>
                </a:solidFill>
              </a:rPr>
              <a:t>Laser off 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5021958" y="7125555"/>
            <a:ext cx="5250155" cy="369332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High throughput analysis methods are necessary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71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/>
          <p:cNvGrpSpPr/>
          <p:nvPr/>
        </p:nvGrpSpPr>
        <p:grpSpPr>
          <a:xfrm>
            <a:off x="2093203" y="2097385"/>
            <a:ext cx="6687234" cy="4670931"/>
            <a:chOff x="2588968" y="2589185"/>
            <a:chExt cx="5794873" cy="4054381"/>
          </a:xfrm>
        </p:grpSpPr>
        <p:grpSp>
          <p:nvGrpSpPr>
            <p:cNvPr id="8" name="Groupe 7"/>
            <p:cNvGrpSpPr/>
            <p:nvPr/>
          </p:nvGrpSpPr>
          <p:grpSpPr>
            <a:xfrm>
              <a:off x="2588968" y="2589185"/>
              <a:ext cx="5794873" cy="4054381"/>
              <a:chOff x="4428781" y="1817609"/>
              <a:chExt cx="7822723" cy="5038725"/>
            </a:xfrm>
          </p:grpSpPr>
          <p:pic>
            <p:nvPicPr>
              <p:cNvPr id="6" name="Image 5"/>
              <p:cNvPicPr>
                <a:picLocks noChangeAspect="1"/>
              </p:cNvPicPr>
              <p:nvPr/>
            </p:nvPicPr>
            <p:blipFill rotWithShape="1">
              <a:blip r:embed="rId2"/>
              <a:srcRect l="-156"/>
              <a:stretch/>
            </p:blipFill>
            <p:spPr>
              <a:xfrm>
                <a:off x="4428781" y="1817609"/>
                <a:ext cx="7822723" cy="5038725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4428781" y="1817609"/>
                <a:ext cx="99152" cy="3294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7" name="Connecteur droit 26"/>
            <p:cNvCxnSpPr/>
            <p:nvPr/>
          </p:nvCxnSpPr>
          <p:spPr>
            <a:xfrm>
              <a:off x="3914663" y="4374093"/>
              <a:ext cx="0" cy="190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/>
          </p:nvCxnSpPr>
          <p:spPr>
            <a:xfrm>
              <a:off x="4366355" y="4352059"/>
              <a:ext cx="0" cy="190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>
            <a:xfrm>
              <a:off x="3914663" y="5239718"/>
              <a:ext cx="4516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Objective: high throughput fits of XPS spectra</a:t>
            </a:r>
            <a:endParaRPr lang="en-US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2308275" y="4491671"/>
            <a:ext cx="1531325" cy="2428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1674706" y="5321147"/>
            <a:ext cx="1415199" cy="5355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-33051" y="4636931"/>
            <a:ext cx="2280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Two different </a:t>
            </a:r>
            <a:r>
              <a:rPr lang="en-US" sz="1600" b="1" dirty="0" smtClean="0"/>
              <a:t>chemical environments </a:t>
            </a:r>
            <a:r>
              <a:rPr lang="en-US" sz="1600" dirty="0" smtClean="0"/>
              <a:t>for nitrogen atoms</a:t>
            </a:r>
            <a:endParaRPr lang="en-US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2847728" y="989179"/>
            <a:ext cx="1930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Two different </a:t>
            </a:r>
            <a:r>
              <a:rPr lang="en-US" sz="1600" b="1" dirty="0" smtClean="0"/>
              <a:t>contributions</a:t>
            </a:r>
            <a:r>
              <a:rPr lang="en-US" sz="1600" dirty="0" smtClean="0"/>
              <a:t> in mixed composition</a:t>
            </a:r>
            <a:endParaRPr lang="en-US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H="1">
            <a:off x="3447556" y="1820176"/>
            <a:ext cx="124287" cy="16109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2"/>
          </p:cNvCxnSpPr>
          <p:nvPr/>
        </p:nvCxnSpPr>
        <p:spPr>
          <a:xfrm>
            <a:off x="3813085" y="1820176"/>
            <a:ext cx="106251" cy="6957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age 6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" t="3420" b="50248"/>
          <a:stretch/>
        </p:blipFill>
        <p:spPr>
          <a:xfrm>
            <a:off x="9003886" y="2641601"/>
            <a:ext cx="5880358" cy="2826328"/>
          </a:xfrm>
          <a:prstGeom prst="rect">
            <a:avLst/>
          </a:prstGeom>
        </p:spPr>
      </p:pic>
      <p:sp>
        <p:nvSpPr>
          <p:cNvPr id="65" name="ZoneTexte 64"/>
          <p:cNvSpPr txBox="1"/>
          <p:nvPr/>
        </p:nvSpPr>
        <p:spPr>
          <a:xfrm>
            <a:off x="9849686" y="6003323"/>
            <a:ext cx="4588804" cy="646331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Fitting procedure must allow to distinguish peak contributions in XPS spectra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2177964" y="6756789"/>
            <a:ext cx="660247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Jacobsson</a:t>
            </a:r>
            <a:r>
              <a:rPr lang="en-US" sz="900" dirty="0"/>
              <a:t>, T. J., Correa-</a:t>
            </a:r>
            <a:r>
              <a:rPr lang="en-US" sz="900" dirty="0" err="1"/>
              <a:t>Baena</a:t>
            </a:r>
            <a:r>
              <a:rPr lang="en-US" sz="900" dirty="0"/>
              <a:t>, J. P., </a:t>
            </a:r>
            <a:r>
              <a:rPr lang="en-US" sz="900" dirty="0" err="1"/>
              <a:t>Halvani</a:t>
            </a:r>
            <a:r>
              <a:rPr lang="en-US" sz="900" dirty="0"/>
              <a:t> </a:t>
            </a:r>
            <a:r>
              <a:rPr lang="en-US" sz="900" dirty="0" err="1"/>
              <a:t>Anaraki</a:t>
            </a:r>
            <a:r>
              <a:rPr lang="en-US" sz="900" dirty="0"/>
              <a:t>, E., Philippe, B., </a:t>
            </a:r>
            <a:r>
              <a:rPr lang="en-US" sz="900" dirty="0" err="1"/>
              <a:t>Stranks</a:t>
            </a:r>
            <a:r>
              <a:rPr lang="en-US" sz="900" dirty="0"/>
              <a:t>, S. D., </a:t>
            </a:r>
            <a:r>
              <a:rPr lang="en-US" sz="900" dirty="0" err="1"/>
              <a:t>Bouduban</a:t>
            </a:r>
            <a:r>
              <a:rPr lang="en-US" sz="900" dirty="0"/>
              <a:t>, M. E. F., Tress, W., Schenk, K., </a:t>
            </a:r>
            <a:r>
              <a:rPr lang="en-US" sz="900" dirty="0" err="1"/>
              <a:t>Teuscher</a:t>
            </a:r>
            <a:r>
              <a:rPr lang="en-US" sz="900" dirty="0"/>
              <a:t>, J., Moser, J. E., </a:t>
            </a:r>
            <a:r>
              <a:rPr lang="en-US" sz="900" dirty="0" err="1"/>
              <a:t>Rensmo</a:t>
            </a:r>
            <a:r>
              <a:rPr lang="en-US" sz="900" dirty="0"/>
              <a:t>, H., &amp; </a:t>
            </a:r>
            <a:r>
              <a:rPr lang="en-US" sz="900" dirty="0" err="1"/>
              <a:t>Hagfeldt</a:t>
            </a:r>
            <a:r>
              <a:rPr lang="en-US" sz="900" dirty="0"/>
              <a:t>, A. (2016). Unreacted PbI2 as a Double-Edged Sword for Enhancing the Performance of Perovskite Solar Cells. Journal of the American Chemical Society, 138(32), 10331–10343</a:t>
            </a:r>
            <a:r>
              <a:rPr lang="en-US" sz="900" dirty="0" smtClean="0"/>
              <a:t>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07458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4</a:t>
            </a:fld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Iterative identification of major peak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066" t="935" r="685" b="2822"/>
          <a:stretch/>
        </p:blipFill>
        <p:spPr>
          <a:xfrm>
            <a:off x="980501" y="1364185"/>
            <a:ext cx="5510821" cy="5486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7984525" y="1538685"/>
                <a:ext cx="6091511" cy="3174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Model to fit each peak contribution: pseudo-Voigt profile (sum of Gaussian and Lorentzian functions):</a:t>
                </a:r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sz="160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6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6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</m:d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 smtClean="0"/>
              </a:p>
              <a:p>
                <a:endParaRPr lang="en-US" sz="1600" dirty="0"/>
              </a:p>
              <a:p>
                <a:pPr lvl="0"/>
                <a:r>
                  <a:rPr lang="en-US" sz="1600" dirty="0" smtClean="0"/>
                  <a:t>Ratios between both functions are fixed (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 smtClean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 smtClean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1600" dirty="0" smtClean="0"/>
                  <a:t>)</a:t>
                </a:r>
              </a:p>
              <a:p>
                <a:pPr lvl="0"/>
                <a:endParaRPr lang="en-US" sz="1600" dirty="0" smtClean="0"/>
              </a:p>
              <a:p>
                <a:pPr lvl="0"/>
                <a:r>
                  <a:rPr lang="en-US" sz="1600" dirty="0" smtClean="0"/>
                  <a:t>Fitting parameters: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dirty="0" smtClean="0"/>
                  <a:t>: peak position</a:t>
                </a:r>
                <a:endParaRPr lang="en-US" sz="160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 smtClean="0"/>
                  <a:t>: peak width</a:t>
                </a:r>
                <a:endParaRPr lang="en-US" sz="160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600" dirty="0" smtClean="0"/>
                  <a:t>: peak amplitude</a:t>
                </a:r>
                <a:endParaRPr lang="en-US" sz="1600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525" y="1538685"/>
                <a:ext cx="6091511" cy="3174331"/>
              </a:xfrm>
              <a:prstGeom prst="rect">
                <a:avLst/>
              </a:prstGeom>
              <a:blipFill>
                <a:blip r:embed="rId3"/>
                <a:stretch>
                  <a:fillRect l="-601" t="-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8295700" y="5066794"/>
                <a:ext cx="5670167" cy="646331"/>
              </a:xfrm>
              <a:prstGeom prst="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dirty="0" smtClean="0"/>
                  <a:t>Principle of the procedure: iterative identification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 smtClean="0"/>
                  <a:t> for each peak contribution.</a:t>
                </a:r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700" y="5066794"/>
                <a:ext cx="5670167" cy="646331"/>
              </a:xfrm>
              <a:prstGeom prst="rect">
                <a:avLst/>
              </a:prstGeom>
              <a:blipFill>
                <a:blip r:embed="rId4"/>
                <a:stretch>
                  <a:fillRect l="-858" t="-3704" b="-12963"/>
                </a:stretch>
              </a:blipFill>
              <a:ln w="127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285204" y="6898083"/>
            <a:ext cx="52061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Park, S. H., Park, H., Lee, H., &amp; Kim, H. S. (2021). Iterative peak-fitting of frequency-domain data via deep convolution neural networks. Journal of the Korean Physical Society, 79(12), 1199–1208</a:t>
            </a:r>
            <a:r>
              <a:rPr lang="en-US" sz="900" dirty="0" smtClean="0"/>
              <a:t>.</a:t>
            </a:r>
            <a:endParaRPr lang="en-US" sz="900" dirty="0"/>
          </a:p>
        </p:txBody>
      </p:sp>
      <p:sp>
        <p:nvSpPr>
          <p:cNvPr id="9" name="ZoneTexte 8"/>
          <p:cNvSpPr txBox="1"/>
          <p:nvPr/>
        </p:nvSpPr>
        <p:spPr>
          <a:xfrm>
            <a:off x="9494777" y="6167015"/>
            <a:ext cx="3272011" cy="369332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n-US" dirty="0" smtClean="0"/>
              <a:t>Convolutional neural networks</a:t>
            </a:r>
            <a:endParaRPr lang="en-US" dirty="0"/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11030279" y="5775411"/>
            <a:ext cx="1" cy="3293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8068620" y="6807829"/>
            <a:ext cx="5923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Procedure proposed by Park et al. in: Iterative peak-fitting of frequency-domain data via deep convolution neural networks. Journal of the Korean Physical Society, 79(12), 1199–1208.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02412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5</a:t>
            </a:fld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Convolutional </a:t>
            </a:r>
            <a:r>
              <a:rPr lang="en-US" dirty="0" smtClean="0"/>
              <a:t>neural networks</a:t>
            </a:r>
            <a:endParaRPr lang="en-US" dirty="0"/>
          </a:p>
        </p:txBody>
      </p:sp>
      <p:pic>
        <p:nvPicPr>
          <p:cNvPr id="4" name="Picture 2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387" y="1769632"/>
            <a:ext cx="8440614" cy="259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2555657" y="1128088"/>
            <a:ext cx="10008037" cy="369332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Principle of convolution neural networks: </a:t>
            </a:r>
            <a:r>
              <a:rPr lang="en-US" b="1" dirty="0" smtClean="0"/>
              <a:t>serial connection</a:t>
            </a:r>
            <a:r>
              <a:rPr lang="en-US" dirty="0" smtClean="0"/>
              <a:t> of </a:t>
            </a:r>
            <a:r>
              <a:rPr lang="en-US" b="1" dirty="0" smtClean="0"/>
              <a:t>convolution</a:t>
            </a:r>
            <a:r>
              <a:rPr lang="en-US" dirty="0" smtClean="0"/>
              <a:t> products and </a:t>
            </a:r>
            <a:r>
              <a:rPr lang="en-US" b="1" dirty="0" smtClean="0"/>
              <a:t>filters</a:t>
            </a:r>
          </a:p>
        </p:txBody>
      </p:sp>
      <p:pic>
        <p:nvPicPr>
          <p:cNvPr id="3074" name="Picture 2" descr="undefine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9" t="13472" b="22015"/>
          <a:stretch/>
        </p:blipFill>
        <p:spPr bwMode="auto">
          <a:xfrm>
            <a:off x="6597640" y="5345520"/>
            <a:ext cx="3966636" cy="165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6" descr="convolutional lay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" name="Groupe 17"/>
          <p:cNvGrpSpPr/>
          <p:nvPr/>
        </p:nvGrpSpPr>
        <p:grpSpPr>
          <a:xfrm>
            <a:off x="244121" y="5293638"/>
            <a:ext cx="6202496" cy="1948465"/>
            <a:chOff x="849315" y="4957590"/>
            <a:chExt cx="7407772" cy="2324560"/>
          </a:xfrm>
        </p:grpSpPr>
        <p:pic>
          <p:nvPicPr>
            <p:cNvPr id="16" name="Image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14" b="5205"/>
            <a:stretch/>
          </p:blipFill>
          <p:spPr>
            <a:xfrm>
              <a:off x="849315" y="4957590"/>
              <a:ext cx="7407772" cy="232456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558450" y="6015210"/>
              <a:ext cx="1564395" cy="473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ZoneTexte 18"/>
          <p:cNvSpPr txBox="1"/>
          <p:nvPr/>
        </p:nvSpPr>
        <p:spPr>
          <a:xfrm>
            <a:off x="1250544" y="4818469"/>
            <a:ext cx="4172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Convolution layer: convolution with a kernel</a:t>
            </a:r>
            <a:endParaRPr lang="en-US" sz="1600" dirty="0"/>
          </a:p>
        </p:txBody>
      </p:sp>
      <p:cxnSp>
        <p:nvCxnSpPr>
          <p:cNvPr id="21" name="Connecteur droit avec flèche 20"/>
          <p:cNvCxnSpPr/>
          <p:nvPr/>
        </p:nvCxnSpPr>
        <p:spPr>
          <a:xfrm flipV="1">
            <a:off x="4250603" y="6522579"/>
            <a:ext cx="1" cy="3544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100751" y="6841906"/>
            <a:ext cx="2655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Parameters that are </a:t>
            </a:r>
            <a:r>
              <a:rPr lang="en-US" sz="1600" b="1" dirty="0" smtClean="0"/>
              <a:t>optimized during training</a:t>
            </a:r>
            <a:endParaRPr lang="en-US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7183781" y="4817414"/>
            <a:ext cx="2794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Filtering / subsampling layer: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4642994" y="4069188"/>
            <a:ext cx="1031983" cy="30190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913584" y="4067014"/>
            <a:ext cx="1031983" cy="30190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385869" y="4067014"/>
            <a:ext cx="1031983" cy="30190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566392" y="4064839"/>
            <a:ext cx="1031983" cy="30190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31071" y="4744307"/>
            <a:ext cx="6211885" cy="269362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593979" y="4744307"/>
            <a:ext cx="3842909" cy="2693620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6" name="Picture 14" descr="Illustration of a fully connected layer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2" t="3043" r="28680" b="3702"/>
          <a:stretch/>
        </p:blipFill>
        <p:spPr bwMode="auto">
          <a:xfrm>
            <a:off x="10700962" y="4829143"/>
            <a:ext cx="1436558" cy="253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ZoneTexte 33"/>
          <p:cNvSpPr txBox="1"/>
          <p:nvPr/>
        </p:nvSpPr>
        <p:spPr>
          <a:xfrm>
            <a:off x="8440166" y="6950624"/>
            <a:ext cx="1289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Max pooling</a:t>
            </a:r>
            <a:endParaRPr lang="en-US" sz="1600" dirty="0"/>
          </a:p>
        </p:txBody>
      </p:sp>
      <p:sp>
        <p:nvSpPr>
          <p:cNvPr id="35" name="Rectangle 34"/>
          <p:cNvSpPr/>
          <p:nvPr/>
        </p:nvSpPr>
        <p:spPr>
          <a:xfrm>
            <a:off x="10628576" y="4062826"/>
            <a:ext cx="1080000" cy="30190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584251" y="4744307"/>
            <a:ext cx="4410920" cy="26936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ZoneTexte 36"/>
          <p:cNvSpPr txBox="1"/>
          <p:nvPr/>
        </p:nvSpPr>
        <p:spPr>
          <a:xfrm>
            <a:off x="11720822" y="4829143"/>
            <a:ext cx="217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Fully connected layer:</a:t>
            </a:r>
            <a:endParaRPr lang="en-US" sz="1600" dirty="0"/>
          </a:p>
        </p:txBody>
      </p:sp>
      <p:sp>
        <p:nvSpPr>
          <p:cNvPr id="38" name="ZoneTexte 37"/>
          <p:cNvSpPr txBox="1"/>
          <p:nvPr/>
        </p:nvSpPr>
        <p:spPr>
          <a:xfrm>
            <a:off x="12076050" y="5429397"/>
            <a:ext cx="2910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All inputs are connected to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Weights of the connections are </a:t>
            </a:r>
            <a:r>
              <a:rPr lang="en-US" sz="1600" b="1" dirty="0" smtClean="0"/>
              <a:t>optimized during training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8377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6</a:t>
            </a:fld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Convolutional </a:t>
            </a:r>
            <a:r>
              <a:rPr lang="en-US" dirty="0" smtClean="0"/>
              <a:t>neural networks for peak identification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7" r="35009" b="35974"/>
          <a:stretch/>
        </p:blipFill>
        <p:spPr>
          <a:xfrm>
            <a:off x="3865649" y="1006602"/>
            <a:ext cx="1657361" cy="638375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95"/>
          <a:stretch/>
        </p:blipFill>
        <p:spPr>
          <a:xfrm>
            <a:off x="6483606" y="1639162"/>
            <a:ext cx="5040000" cy="3569921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827182" y="1117647"/>
            <a:ext cx="2654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Input: 1D vector containing one XPS spectrum</a:t>
            </a:r>
            <a:endParaRPr lang="en-US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7489581" y="6004311"/>
            <a:ext cx="31082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Outputs: four values: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Major peak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Major peak width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Major peak </a:t>
            </a:r>
            <a:r>
              <a:rPr lang="en-US" sz="1600" dirty="0" smtClean="0"/>
              <a:t>amplitude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Total number of peaks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4003059" y="1695891"/>
            <a:ext cx="1523758" cy="61183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003059" y="2430589"/>
            <a:ext cx="1523758" cy="61183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003059" y="3143253"/>
            <a:ext cx="1523758" cy="61183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003059" y="3870527"/>
            <a:ext cx="1523758" cy="61183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003059" y="4597249"/>
            <a:ext cx="1523758" cy="61183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003059" y="5323971"/>
            <a:ext cx="1523758" cy="61183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003059" y="6046384"/>
            <a:ext cx="1523758" cy="61183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003059" y="6778520"/>
            <a:ext cx="1523758" cy="61183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438696" y="2450980"/>
            <a:ext cx="1284133" cy="61183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eur droit avec flèche 31"/>
          <p:cNvCxnSpPr>
            <a:stCxn id="14" idx="3"/>
          </p:cNvCxnSpPr>
          <p:nvPr/>
        </p:nvCxnSpPr>
        <p:spPr>
          <a:xfrm flipV="1">
            <a:off x="3481925" y="1366078"/>
            <a:ext cx="613658" cy="439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H="1" flipV="1">
            <a:off x="7489581" y="5392233"/>
            <a:ext cx="651684" cy="5289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H="1" flipV="1">
            <a:off x="8293133" y="5332785"/>
            <a:ext cx="272380" cy="5316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V="1">
            <a:off x="9132145" y="5348957"/>
            <a:ext cx="422538" cy="5154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9614245" y="5348957"/>
            <a:ext cx="949922" cy="5722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2281159" y="4759339"/>
            <a:ext cx="17668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Convolution layer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512955" y="5460611"/>
            <a:ext cx="1414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Filtering </a:t>
            </a:r>
            <a:r>
              <a:rPr lang="en-US" sz="1600" dirty="0" smtClean="0"/>
              <a:t>layer</a:t>
            </a:r>
            <a:endParaRPr lang="en-US" sz="1600" dirty="0"/>
          </a:p>
        </p:txBody>
      </p:sp>
      <p:pic>
        <p:nvPicPr>
          <p:cNvPr id="52" name="Image 5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" t="10911" r="9014" b="3064"/>
          <a:stretch/>
        </p:blipFill>
        <p:spPr>
          <a:xfrm>
            <a:off x="0" y="1702422"/>
            <a:ext cx="3960000" cy="2010981"/>
          </a:xfrm>
          <a:prstGeom prst="rect">
            <a:avLst/>
          </a:prstGeom>
        </p:spPr>
      </p:pic>
      <p:cxnSp>
        <p:nvCxnSpPr>
          <p:cNvPr id="58" name="Connecteur en angle 57"/>
          <p:cNvCxnSpPr>
            <a:stCxn id="28" idx="2"/>
            <a:endCxn id="13" idx="0"/>
          </p:cNvCxnSpPr>
          <p:nvPr/>
        </p:nvCxnSpPr>
        <p:spPr>
          <a:xfrm rot="5400000" flipH="1" flipV="1">
            <a:off x="4008676" y="2395424"/>
            <a:ext cx="5751192" cy="4238668"/>
          </a:xfrm>
          <a:prstGeom prst="bentConnector5">
            <a:avLst>
              <a:gd name="adj1" fmla="val -3975"/>
              <a:gd name="adj2" fmla="val 29261"/>
              <a:gd name="adj3" fmla="val 10397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11736635" y="3027589"/>
            <a:ext cx="3230206" cy="156966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Contemporary CNNs include now significantly more layers: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Activations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Normalizations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Random perturbations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…</a:t>
            </a:r>
            <a:endParaRPr lang="en-US" sz="1600" dirty="0" smtClean="0"/>
          </a:p>
        </p:txBody>
      </p:sp>
      <p:sp>
        <p:nvSpPr>
          <p:cNvPr id="73" name="Rectangle 72"/>
          <p:cNvSpPr/>
          <p:nvPr/>
        </p:nvSpPr>
        <p:spPr>
          <a:xfrm>
            <a:off x="6451329" y="4625365"/>
            <a:ext cx="1284133" cy="61183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ZoneTexte 74"/>
          <p:cNvSpPr txBox="1"/>
          <p:nvPr/>
        </p:nvSpPr>
        <p:spPr>
          <a:xfrm>
            <a:off x="8850827" y="7664404"/>
            <a:ext cx="4407358" cy="58477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Training of CNN is necessary to adjust internal parameters and obtain desired outputs</a:t>
            </a:r>
          </a:p>
        </p:txBody>
      </p:sp>
      <p:pic>
        <p:nvPicPr>
          <p:cNvPr id="70" name="Image 6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3" t="10577" r="9060" b="3399"/>
          <a:stretch/>
        </p:blipFill>
        <p:spPr>
          <a:xfrm>
            <a:off x="10721569" y="5303764"/>
            <a:ext cx="4245272" cy="216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0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7</a:t>
            </a:fld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 CNNs</a:t>
            </a:r>
            <a:endParaRPr lang="en-US" dirty="0"/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69473"/>
              </p:ext>
            </p:extLst>
          </p:nvPr>
        </p:nvGraphicFramePr>
        <p:xfrm>
          <a:off x="821086" y="2050800"/>
          <a:ext cx="7135469" cy="3353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025">
                  <a:extLst>
                    <a:ext uri="{9D8B030D-6E8A-4147-A177-3AD203B41FA5}">
                      <a16:colId xmlns:a16="http://schemas.microsoft.com/office/drawing/2014/main" val="2162852588"/>
                    </a:ext>
                  </a:extLst>
                </a:gridCol>
                <a:gridCol w="1256111">
                  <a:extLst>
                    <a:ext uri="{9D8B030D-6E8A-4147-A177-3AD203B41FA5}">
                      <a16:colId xmlns:a16="http://schemas.microsoft.com/office/drawing/2014/main" val="2885967653"/>
                    </a:ext>
                  </a:extLst>
                </a:gridCol>
                <a:gridCol w="1256111">
                  <a:extLst>
                    <a:ext uri="{9D8B030D-6E8A-4147-A177-3AD203B41FA5}">
                      <a16:colId xmlns:a16="http://schemas.microsoft.com/office/drawing/2014/main" val="3376381508"/>
                    </a:ext>
                  </a:extLst>
                </a:gridCol>
                <a:gridCol w="1256111">
                  <a:extLst>
                    <a:ext uri="{9D8B030D-6E8A-4147-A177-3AD203B41FA5}">
                      <a16:colId xmlns:a16="http://schemas.microsoft.com/office/drawing/2014/main" val="2217508063"/>
                    </a:ext>
                  </a:extLst>
                </a:gridCol>
                <a:gridCol w="1256111">
                  <a:extLst>
                    <a:ext uri="{9D8B030D-6E8A-4147-A177-3AD203B41FA5}">
                      <a16:colId xmlns:a16="http://schemas.microsoft.com/office/drawing/2014/main" val="2722488572"/>
                    </a:ext>
                  </a:extLst>
                </a:gridCol>
              </a:tblGrid>
              <a:tr h="335457"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 smtClean="0"/>
                        <a:t>Total spectrum</a:t>
                      </a:r>
                      <a:endParaRPr lang="en-US" sz="1400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 smtClean="0"/>
                        <a:t>Major</a:t>
                      </a:r>
                      <a:r>
                        <a:rPr lang="en-US" sz="1400" b="1" baseline="0" noProof="0" dirty="0" smtClean="0"/>
                        <a:t> p</a:t>
                      </a:r>
                      <a:r>
                        <a:rPr lang="en-US" sz="1400" b="1" noProof="0" dirty="0" smtClean="0"/>
                        <a:t>eak position</a:t>
                      </a:r>
                      <a:endParaRPr lang="en-US" sz="1400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 smtClean="0"/>
                        <a:t>Major</a:t>
                      </a:r>
                      <a:r>
                        <a:rPr lang="en-US" sz="1400" b="1" baseline="0" noProof="0" dirty="0" smtClean="0"/>
                        <a:t> p</a:t>
                      </a:r>
                      <a:r>
                        <a:rPr lang="en-US" sz="1400" b="1" noProof="0" dirty="0" smtClean="0"/>
                        <a:t>eak width</a:t>
                      </a:r>
                      <a:endParaRPr lang="en-US" sz="1400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 smtClean="0"/>
                        <a:t>Major</a:t>
                      </a:r>
                      <a:r>
                        <a:rPr lang="en-US" sz="1400" b="1" baseline="0" noProof="0" dirty="0" smtClean="0"/>
                        <a:t> p</a:t>
                      </a:r>
                      <a:r>
                        <a:rPr lang="en-US" sz="1400" b="1" noProof="0" dirty="0" smtClean="0"/>
                        <a:t>eak</a:t>
                      </a:r>
                      <a:r>
                        <a:rPr lang="en-US" sz="1400" b="1" baseline="0" noProof="0" dirty="0" smtClean="0"/>
                        <a:t> amplitude</a:t>
                      </a:r>
                      <a:endParaRPr lang="en-US" sz="1400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 smtClean="0"/>
                        <a:t>Total number of peaks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3762547"/>
                  </a:ext>
                </a:extLst>
              </a:tr>
              <a:tr h="335457">
                <a:tc>
                  <a:txBody>
                    <a:bodyPr/>
                    <a:lstStyle/>
                    <a:p>
                      <a:endParaRPr lang="en-US" sz="1400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b="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822091"/>
                  </a:ext>
                </a:extLst>
              </a:tr>
              <a:tr h="335457">
                <a:tc gridSpan="5">
                  <a:txBody>
                    <a:bodyPr/>
                    <a:lstStyle/>
                    <a:p>
                      <a:pPr algn="ctr"/>
                      <a:r>
                        <a:rPr lang="fr-FR" sz="1400" b="0" noProof="0" dirty="0" smtClean="0"/>
                        <a:t>. . .</a:t>
                      </a:r>
                      <a:endParaRPr lang="en-US" sz="1400" b="0" noProof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b="0" noProof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b="0" noProof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b="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491845"/>
                  </a:ext>
                </a:extLst>
              </a:tr>
              <a:tr h="335457">
                <a:tc>
                  <a:txBody>
                    <a:bodyPr/>
                    <a:lstStyle/>
                    <a:p>
                      <a:endParaRPr lang="fr-FR" sz="1400" b="0" noProof="0" dirty="0" smtClean="0"/>
                    </a:p>
                    <a:p>
                      <a:endParaRPr lang="fr-FR" sz="1400" b="0" noProof="0" dirty="0" smtClean="0"/>
                    </a:p>
                    <a:p>
                      <a:endParaRPr lang="fr-FR" sz="1400" b="0" noProof="0" dirty="0" smtClean="0"/>
                    </a:p>
                    <a:p>
                      <a:endParaRPr lang="fr-FR" sz="1400" b="0" noProof="0" dirty="0" smtClean="0"/>
                    </a:p>
                    <a:p>
                      <a:endParaRPr lang="fr-FR" sz="1400" b="0" noProof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0" noProof="0" dirty="0" smtClean="0"/>
                        <a:t>4.51</a:t>
                      </a:r>
                      <a:endParaRPr lang="en-US" sz="1400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0" noProof="0" dirty="0" smtClean="0"/>
                        <a:t>0.87</a:t>
                      </a:r>
                      <a:endParaRPr lang="en-US" sz="1400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0" noProof="0" dirty="0" smtClean="0"/>
                        <a:t>0.94</a:t>
                      </a:r>
                      <a:endParaRPr lang="en-US" sz="1400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0" noProof="0" dirty="0" smtClean="0"/>
                        <a:t>4</a:t>
                      </a:r>
                      <a:endParaRPr lang="en-US" sz="1400" b="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792316"/>
                  </a:ext>
                </a:extLst>
              </a:tr>
              <a:tr h="335457">
                <a:tc gridSpan="5">
                  <a:txBody>
                    <a:bodyPr/>
                    <a:lstStyle/>
                    <a:p>
                      <a:pPr algn="ctr"/>
                      <a:r>
                        <a:rPr lang="fr-FR" sz="1400" b="0" noProof="0" dirty="0" smtClean="0"/>
                        <a:t>. . .</a:t>
                      </a:r>
                      <a:endParaRPr lang="en-US" sz="1400" b="0" noProof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b="0" noProof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b="0" noProof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b="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9157702"/>
                  </a:ext>
                </a:extLst>
              </a:tr>
              <a:tr h="335457">
                <a:tc>
                  <a:txBody>
                    <a:bodyPr/>
                    <a:lstStyle/>
                    <a:p>
                      <a:endParaRPr lang="en-US" sz="1400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b="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5313480"/>
                  </a:ext>
                </a:extLst>
              </a:tr>
            </a:tbl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" t="10911" r="9014" b="3064"/>
          <a:stretch/>
        </p:blipFill>
        <p:spPr>
          <a:xfrm>
            <a:off x="855352" y="3579454"/>
            <a:ext cx="2047444" cy="1039741"/>
          </a:xfrm>
          <a:prstGeom prst="rect">
            <a:avLst/>
          </a:prstGeom>
        </p:spPr>
      </p:pic>
      <p:sp>
        <p:nvSpPr>
          <p:cNvPr id="4" name="Accolade fermante 3"/>
          <p:cNvSpPr/>
          <p:nvPr/>
        </p:nvSpPr>
        <p:spPr>
          <a:xfrm rot="5400000">
            <a:off x="1685133" y="4567386"/>
            <a:ext cx="370286" cy="2098380"/>
          </a:xfrm>
          <a:prstGeom prst="rightBrace">
            <a:avLst>
              <a:gd name="adj1" fmla="val 67838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ccolade fermante 11"/>
          <p:cNvSpPr/>
          <p:nvPr/>
        </p:nvSpPr>
        <p:spPr>
          <a:xfrm rot="5400000">
            <a:off x="5252867" y="3098031"/>
            <a:ext cx="370286" cy="5037089"/>
          </a:xfrm>
          <a:prstGeom prst="rightBrace">
            <a:avLst>
              <a:gd name="adj1" fmla="val 67838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/>
          <p:cNvSpPr txBox="1"/>
          <p:nvPr/>
        </p:nvSpPr>
        <p:spPr>
          <a:xfrm>
            <a:off x="1193630" y="5829475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Input of CNN</a:t>
            </a:r>
            <a:endParaRPr lang="en-US" sz="1600" dirty="0"/>
          </a:p>
        </p:txBody>
      </p:sp>
      <p:sp>
        <p:nvSpPr>
          <p:cNvPr id="14" name="ZoneTexte 13"/>
          <p:cNvSpPr txBox="1"/>
          <p:nvPr/>
        </p:nvSpPr>
        <p:spPr>
          <a:xfrm>
            <a:off x="1599761" y="6420600"/>
            <a:ext cx="56787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Internal parameters of CNN are optimized to minimize error between CNN outputs and true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Exploration of CNN internal parameters is automatized.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Error is quantified with Mean Absolute Error: MAE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199160" y="1165608"/>
            <a:ext cx="6480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Training database: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Each </a:t>
            </a:r>
            <a:r>
              <a:rPr lang="en-US" sz="1600" dirty="0"/>
              <a:t>entry is synthetized with the sum of 1 to 5 </a:t>
            </a:r>
            <a:r>
              <a:rPr lang="en-US" sz="1600" dirty="0" smtClean="0"/>
              <a:t>contributions</a:t>
            </a:r>
            <a:endParaRPr lang="en-US" sz="1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8154184" y="3848178"/>
            <a:ext cx="203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~ 1 000 000 entries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602751" y="5829829"/>
            <a:ext cx="169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Outputs of CNN</a:t>
            </a:r>
            <a:endParaRPr lang="en-US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8217493" y="940148"/>
            <a:ext cx="3340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Sparse </a:t>
            </a:r>
            <a:r>
              <a:rPr lang="en-US" sz="1600" dirty="0" err="1" smtClean="0"/>
              <a:t>densenet</a:t>
            </a:r>
            <a:r>
              <a:rPr lang="en-US" sz="1600" dirty="0" smtClean="0"/>
              <a:t>: model developed by Park et 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LeNet</a:t>
            </a:r>
            <a:r>
              <a:rPr lang="en-US" sz="1600" dirty="0" smtClean="0"/>
              <a:t>: first simple CNN</a:t>
            </a:r>
            <a:endParaRPr lang="en-US" sz="16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8055369" y="2831784"/>
            <a:ext cx="0" cy="262321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11578696" y="7170511"/>
            <a:ext cx="2490619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10746519" y="7256344"/>
            <a:ext cx="3879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Optimization of CNN internal parameters</a:t>
            </a:r>
            <a:endParaRPr lang="en-US" sz="1600" dirty="0"/>
          </a:p>
        </p:txBody>
      </p:sp>
      <p:grpSp>
        <p:nvGrpSpPr>
          <p:cNvPr id="30" name="Groupe 29"/>
          <p:cNvGrpSpPr/>
          <p:nvPr/>
        </p:nvGrpSpPr>
        <p:grpSpPr>
          <a:xfrm>
            <a:off x="10856853" y="1083621"/>
            <a:ext cx="3212462" cy="3060001"/>
            <a:chOff x="8526008" y="2276401"/>
            <a:chExt cx="3212462" cy="3060001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73"/>
            <a:stretch/>
          </p:blipFill>
          <p:spPr>
            <a:xfrm>
              <a:off x="8658447" y="2276401"/>
              <a:ext cx="3080023" cy="3060001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 rot="16200000">
              <a:off x="7467866" y="3622255"/>
              <a:ext cx="242406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/>
                <a:t>MAE on major peak position</a:t>
              </a:r>
            </a:p>
          </p:txBody>
        </p:sp>
      </p:grpSp>
      <p:grpSp>
        <p:nvGrpSpPr>
          <p:cNvPr id="29" name="Groupe 28"/>
          <p:cNvGrpSpPr/>
          <p:nvPr/>
        </p:nvGrpSpPr>
        <p:grpSpPr>
          <a:xfrm>
            <a:off x="10880165" y="4083106"/>
            <a:ext cx="3189150" cy="3060001"/>
            <a:chOff x="11804807" y="2276400"/>
            <a:chExt cx="3189150" cy="3060001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33"/>
            <a:stretch/>
          </p:blipFill>
          <p:spPr>
            <a:xfrm>
              <a:off x="11935967" y="2276400"/>
              <a:ext cx="3057990" cy="3060001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 rot="16200000">
              <a:off x="10846051" y="3578186"/>
              <a:ext cx="222528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/>
                <a:t>MAE on major peak </a:t>
              </a:r>
              <a:r>
                <a:rPr lang="en-US" sz="1400" dirty="0" smtClean="0"/>
                <a:t>width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6775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8</a:t>
            </a:fld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Testing CNNs</a:t>
            </a:r>
            <a:endParaRPr lang="en-US" dirty="0"/>
          </a:p>
        </p:txBody>
      </p:sp>
      <p:pic>
        <p:nvPicPr>
          <p:cNvPr id="5121" name="Imag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052" y="4284343"/>
            <a:ext cx="4313163" cy="41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63501"/>
              </p:ext>
            </p:extLst>
          </p:nvPr>
        </p:nvGraphicFramePr>
        <p:xfrm>
          <a:off x="8334221" y="1371123"/>
          <a:ext cx="60028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518">
                  <a:extLst>
                    <a:ext uri="{9D8B030D-6E8A-4147-A177-3AD203B41FA5}">
                      <a16:colId xmlns:a16="http://schemas.microsoft.com/office/drawing/2014/main" val="2858076851"/>
                    </a:ext>
                  </a:extLst>
                </a:gridCol>
                <a:gridCol w="1693162">
                  <a:extLst>
                    <a:ext uri="{9D8B030D-6E8A-4147-A177-3AD203B41FA5}">
                      <a16:colId xmlns:a16="http://schemas.microsoft.com/office/drawing/2014/main" val="3192768607"/>
                    </a:ext>
                  </a:extLst>
                </a:gridCol>
                <a:gridCol w="1693162">
                  <a:extLst>
                    <a:ext uri="{9D8B030D-6E8A-4147-A177-3AD203B41FA5}">
                      <a16:colId xmlns:a16="http://schemas.microsoft.com/office/drawing/2014/main" val="33678985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Sparse densenet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LeNet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229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MAE on </a:t>
                      </a:r>
                      <a:r>
                        <a:rPr lang="en-US" sz="1400" b="0" noProof="0" dirty="0" smtClean="0"/>
                        <a:t>major</a:t>
                      </a:r>
                      <a:r>
                        <a:rPr lang="en-US" sz="1400" b="0" baseline="0" noProof="0" dirty="0" smtClean="0"/>
                        <a:t> p</a:t>
                      </a:r>
                      <a:r>
                        <a:rPr lang="en-US" sz="1400" b="0" noProof="0" dirty="0" smtClean="0"/>
                        <a:t>eak position</a:t>
                      </a:r>
                      <a:endParaRPr lang="en-US" sz="1400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0.25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6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MAE </a:t>
                      </a:r>
                      <a:r>
                        <a:rPr lang="en-US" sz="1400" b="0" noProof="0" dirty="0" smtClean="0"/>
                        <a:t>major</a:t>
                      </a:r>
                      <a:r>
                        <a:rPr lang="en-US" sz="1400" b="0" baseline="0" noProof="0" dirty="0" smtClean="0"/>
                        <a:t> p</a:t>
                      </a:r>
                      <a:r>
                        <a:rPr lang="en-US" sz="1400" b="0" noProof="0" dirty="0" smtClean="0"/>
                        <a:t>eak</a:t>
                      </a:r>
                      <a:r>
                        <a:rPr lang="en-US" sz="1400" dirty="0" smtClean="0"/>
                        <a:t> width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116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MAE </a:t>
                      </a:r>
                      <a:r>
                        <a:rPr lang="en-US" sz="1400" b="0" noProof="0" dirty="0" smtClean="0"/>
                        <a:t>major</a:t>
                      </a:r>
                      <a:r>
                        <a:rPr lang="en-US" sz="1400" b="0" baseline="0" noProof="0" dirty="0" smtClean="0"/>
                        <a:t> p</a:t>
                      </a:r>
                      <a:r>
                        <a:rPr lang="en-US" sz="1400" b="0" noProof="0" dirty="0" smtClean="0"/>
                        <a:t>eak</a:t>
                      </a:r>
                      <a:r>
                        <a:rPr lang="en-US" sz="1400" baseline="0" dirty="0" smtClean="0"/>
                        <a:t> amplitude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0.03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38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MAE on </a:t>
                      </a:r>
                      <a:r>
                        <a:rPr lang="en-US" sz="1400" b="0" noProof="0" dirty="0" smtClean="0"/>
                        <a:t>total number of peaks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534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Average fit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1.4x10</a:t>
                      </a:r>
                      <a:r>
                        <a:rPr lang="en-US" sz="1400" baseline="30000" dirty="0" smtClean="0"/>
                        <a:t>-3</a:t>
                      </a:r>
                      <a:r>
                        <a:rPr lang="en-US" sz="1400" baseline="0" dirty="0" smtClean="0"/>
                        <a:t> 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1.1x10</a:t>
                      </a:r>
                      <a:r>
                        <a:rPr lang="en-US" sz="1400" baseline="30000" dirty="0" smtClean="0"/>
                        <a:t>-4</a:t>
                      </a:r>
                      <a:r>
                        <a:rPr lang="en-US" sz="1400" dirty="0" smtClean="0"/>
                        <a:t> 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239944"/>
                  </a:ext>
                </a:extLst>
              </a:tr>
            </a:tbl>
          </a:graphicData>
        </a:graphic>
      </p:graphicFrame>
      <p:grpSp>
        <p:nvGrpSpPr>
          <p:cNvPr id="13" name="Groupe 12"/>
          <p:cNvGrpSpPr/>
          <p:nvPr/>
        </p:nvGrpSpPr>
        <p:grpSpPr>
          <a:xfrm>
            <a:off x="351863" y="2787057"/>
            <a:ext cx="7029438" cy="3823528"/>
            <a:chOff x="8195474" y="2351075"/>
            <a:chExt cx="6720530" cy="3360265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474" y="2351075"/>
              <a:ext cx="6720530" cy="3360265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08" t="4775" r="2515" b="79503"/>
            <a:stretch/>
          </p:blipFill>
          <p:spPr>
            <a:xfrm>
              <a:off x="13183376" y="2459684"/>
              <a:ext cx="1614800" cy="799461"/>
            </a:xfrm>
            <a:prstGeom prst="rect">
              <a:avLst/>
            </a:prstGeom>
          </p:spPr>
        </p:pic>
      </p:grpSp>
      <p:sp>
        <p:nvSpPr>
          <p:cNvPr id="17" name="ZoneTexte 16"/>
          <p:cNvSpPr txBox="1"/>
          <p:nvPr/>
        </p:nvSpPr>
        <p:spPr>
          <a:xfrm>
            <a:off x="472128" y="1171068"/>
            <a:ext cx="648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Test database: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Similar database to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Distinct entries employed to evaluate performances on new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~ 150 </a:t>
            </a:r>
            <a:r>
              <a:rPr lang="en-US" sz="1600" dirty="0"/>
              <a:t>000 </a:t>
            </a:r>
            <a:r>
              <a:rPr lang="en-US" sz="1600" dirty="0" smtClean="0"/>
              <a:t>entries</a:t>
            </a:r>
            <a:endParaRPr lang="en-US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784225" y="252153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of test result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861343" y="6602541"/>
            <a:ext cx="5945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Almost perfect superposition of CNN result and true major peak</a:t>
            </a:r>
            <a:endParaRPr lang="en-US" sz="1600" dirty="0"/>
          </a:p>
        </p:txBody>
      </p:sp>
      <p:cxnSp>
        <p:nvCxnSpPr>
          <p:cNvPr id="18" name="Connecteur droit avec flèche 17"/>
          <p:cNvCxnSpPr/>
          <p:nvPr/>
        </p:nvCxnSpPr>
        <p:spPr>
          <a:xfrm flipV="1">
            <a:off x="5210978" y="5155896"/>
            <a:ext cx="506776" cy="144664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9515321" y="998285"/>
            <a:ext cx="3358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Statistical error over test database:</a:t>
            </a:r>
            <a:endParaRPr lang="en-US" sz="1600" dirty="0"/>
          </a:p>
        </p:txBody>
      </p:sp>
      <p:cxnSp>
        <p:nvCxnSpPr>
          <p:cNvPr id="22" name="Connecteur droit 21"/>
          <p:cNvCxnSpPr/>
          <p:nvPr/>
        </p:nvCxnSpPr>
        <p:spPr>
          <a:xfrm>
            <a:off x="9312119" y="5531375"/>
            <a:ext cx="158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1453171" y="5796664"/>
            <a:ext cx="158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9299666" y="7710129"/>
            <a:ext cx="158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11453171" y="7851246"/>
            <a:ext cx="158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8270621" y="3914494"/>
            <a:ext cx="6130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Similar results to Park et al. (</a:t>
            </a:r>
            <a:r>
              <a:rPr lang="en-US" sz="1600" dirty="0"/>
              <a:t>1 200 </a:t>
            </a:r>
            <a:r>
              <a:rPr lang="en-US" sz="1600" dirty="0" smtClean="0"/>
              <a:t>000 entries training database)</a:t>
            </a:r>
            <a:endParaRPr lang="en-US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13110215" y="4786564"/>
            <a:ext cx="2058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Results obtained here (1 000 000 entries) training database</a:t>
            </a:r>
            <a:endParaRPr lang="en-US" sz="14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H="1">
            <a:off x="13110216" y="5525228"/>
            <a:ext cx="656475" cy="2633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14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9</a:t>
            </a:fld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Iterative application of CNN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4249445" y="1258835"/>
            <a:ext cx="7435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Neural network as been developed and trained on the identification of </a:t>
            </a:r>
            <a:r>
              <a:rPr lang="en-US" sz="1600" b="1" dirty="0" smtClean="0"/>
              <a:t>one peak</a:t>
            </a:r>
            <a:endParaRPr lang="en-US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4971598" y="1942461"/>
            <a:ext cx="5990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It is applied iteratively to find several contributions in a spectrum</a:t>
            </a:r>
            <a:endParaRPr lang="en-US" sz="1600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7966969" y="1597389"/>
            <a:ext cx="0" cy="3450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2"/>
          <a:srcRect l="1066" t="935" r="685" b="2822"/>
          <a:stretch/>
        </p:blipFill>
        <p:spPr>
          <a:xfrm>
            <a:off x="1383825" y="878132"/>
            <a:ext cx="2318735" cy="230846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8"/>
          <a:stretch/>
        </p:blipFill>
        <p:spPr>
          <a:xfrm>
            <a:off x="8264426" y="3700416"/>
            <a:ext cx="5400000" cy="370624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8"/>
          <a:stretch/>
        </p:blipFill>
        <p:spPr>
          <a:xfrm>
            <a:off x="1701681" y="3700416"/>
            <a:ext cx="5400000" cy="3706239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363554" y="5331233"/>
            <a:ext cx="1520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Good results but still errors</a:t>
            </a:r>
            <a:endParaRPr lang="en-US" sz="16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1883882" y="5750805"/>
            <a:ext cx="3084723" cy="4186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13664426" y="5458417"/>
            <a:ext cx="1520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Almost perfect fit</a:t>
            </a:r>
            <a:endParaRPr lang="en-US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1282076" y="3113747"/>
            <a:ext cx="6239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CNN is applied 5 times to iteratively find the remaining major peak</a:t>
            </a:r>
            <a:endParaRPr lang="en-US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7740626" y="2893228"/>
            <a:ext cx="6447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CNN is applied 5 times to iteratively find the remaining major peak</a:t>
            </a:r>
          </a:p>
          <a:p>
            <a:pPr algn="ctr"/>
            <a:r>
              <a:rPr lang="en-US" sz="1600" dirty="0" smtClean="0"/>
              <a:t>+</a:t>
            </a:r>
          </a:p>
          <a:p>
            <a:pPr algn="ctr"/>
            <a:r>
              <a:rPr lang="en-US" sz="1600" dirty="0" smtClean="0"/>
              <a:t>Least square reduction fit initialized by CNN results to “polish” results</a:t>
            </a:r>
            <a:endParaRPr lang="en-US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2638772" y="7376872"/>
            <a:ext cx="4462909" cy="338554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Average processing time</a:t>
            </a:r>
            <a:r>
              <a:rPr lang="en-US" sz="1600" dirty="0"/>
              <a:t>: 0.21 </a:t>
            </a:r>
            <a:r>
              <a:rPr lang="en-US" sz="1600" dirty="0" smtClean="0"/>
              <a:t>s per spectrum</a:t>
            </a:r>
            <a:endParaRPr lang="en-US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9026719" y="7376872"/>
            <a:ext cx="4462909" cy="338554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Average processing time</a:t>
            </a:r>
            <a:r>
              <a:rPr lang="en-US" sz="1600" dirty="0"/>
              <a:t>: </a:t>
            </a:r>
            <a:r>
              <a:rPr lang="en-US" sz="1600" dirty="0" smtClean="0"/>
              <a:t>2.22 s per spectrum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2784818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PVF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1350</TotalTime>
  <Words>1007</Words>
  <Application>Microsoft Office PowerPoint</Application>
  <PresentationFormat>Personnalisé</PresentationFormat>
  <Paragraphs>180</Paragraphs>
  <Slides>13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Cambria Math</vt:lpstr>
      <vt:lpstr>Source Sans Pro</vt:lpstr>
      <vt:lpstr>Source Sans Pro ExtraLight</vt:lpstr>
      <vt:lpstr>Source Sans Pro Light</vt:lpstr>
      <vt:lpstr>Source Sans Pro SemiBold</vt:lpstr>
      <vt:lpstr>Wingdings</vt:lpstr>
      <vt:lpstr>Custom Design</vt:lpstr>
      <vt:lpstr>Graph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Affandi</dc:creator>
  <cp:lastModifiedBy>Arthur Julien</cp:lastModifiedBy>
  <cp:revision>77</cp:revision>
  <dcterms:created xsi:type="dcterms:W3CDTF">2019-12-14T02:09:20Z</dcterms:created>
  <dcterms:modified xsi:type="dcterms:W3CDTF">2024-03-15T07:39:13Z</dcterms:modified>
</cp:coreProperties>
</file>